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theme/themeOverride7.xml" ContentType="application/vnd.openxmlformats-officedocument.themeOverr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73" r:id="rId2"/>
    <p:sldId id="276" r:id="rId3"/>
    <p:sldId id="277" r:id="rId4"/>
    <p:sldId id="278" r:id="rId5"/>
    <p:sldId id="279" r:id="rId6"/>
    <p:sldId id="280" r:id="rId7"/>
    <p:sldId id="281" r:id="rId8"/>
    <p:sldId id="282" r:id="rId9"/>
    <p:sldId id="283" r:id="rId10"/>
    <p:sldId id="259" r:id="rId11"/>
    <p:sldId id="298" r:id="rId12"/>
    <p:sldId id="299" r:id="rId13"/>
    <p:sldId id="301" r:id="rId14"/>
    <p:sldId id="302" r:id="rId15"/>
    <p:sldId id="303" r:id="rId16"/>
    <p:sldId id="304" r:id="rId17"/>
    <p:sldId id="305" r:id="rId18"/>
    <p:sldId id="306" r:id="rId19"/>
    <p:sldId id="308" r:id="rId20"/>
    <p:sldId id="307" r:id="rId21"/>
    <p:sldId id="284" r:id="rId22"/>
    <p:sldId id="274" r:id="rId23"/>
    <p:sldId id="260" r:id="rId24"/>
    <p:sldId id="267" r:id="rId25"/>
    <p:sldId id="261" r:id="rId26"/>
    <p:sldId id="262" r:id="rId27"/>
    <p:sldId id="263" r:id="rId28"/>
    <p:sldId id="264" r:id="rId29"/>
    <p:sldId id="266" r:id="rId30"/>
    <p:sldId id="268" r:id="rId31"/>
    <p:sldId id="269" r:id="rId32"/>
    <p:sldId id="270" r:id="rId33"/>
    <p:sldId id="271" r:id="rId34"/>
    <p:sldId id="272" r:id="rId35"/>
    <p:sldId id="275" r:id="rId36"/>
    <p:sldId id="287" r:id="rId37"/>
    <p:sldId id="286" r:id="rId38"/>
    <p:sldId id="293" r:id="rId39"/>
    <p:sldId id="288" r:id="rId40"/>
    <p:sldId id="289" r:id="rId41"/>
    <p:sldId id="294" r:id="rId42"/>
    <p:sldId id="295" r:id="rId43"/>
    <p:sldId id="290" r:id="rId44"/>
    <p:sldId id="291" r:id="rId45"/>
    <p:sldId id="292"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75488" autoAdjust="0"/>
  </p:normalViewPr>
  <p:slideViewPr>
    <p:cSldViewPr>
      <p:cViewPr varScale="1">
        <p:scale>
          <a:sx n="74" d="100"/>
          <a:sy n="74" d="100"/>
        </p:scale>
        <p:origin x="1266" y="138"/>
      </p:cViewPr>
      <p:guideLst>
        <p:guide orient="horz" pos="2160"/>
        <p:guide pos="2880"/>
      </p:guideLst>
    </p:cSldViewPr>
  </p:slideViewPr>
  <p:notesTextViewPr>
    <p:cViewPr>
      <p:scale>
        <a:sx n="1" d="1"/>
        <a:sy n="1" d="1"/>
      </p:scale>
      <p:origin x="0" y="0"/>
    </p:cViewPr>
  </p:notesTextViewPr>
  <p:sorterViewPr>
    <p:cViewPr varScale="1">
      <p:scale>
        <a:sx n="1" d="1"/>
        <a:sy n="1" d="1"/>
      </p:scale>
      <p:origin x="0" y="-135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425" cy="480635"/>
          </a:xfrm>
          <a:prstGeom prst="rect">
            <a:avLst/>
          </a:prstGeom>
        </p:spPr>
        <p:txBody>
          <a:bodyPr vert="horz" lIns="95527" tIns="47764" rIns="95527" bIns="47764" rtlCol="0"/>
          <a:lstStyle>
            <a:lvl1pPr algn="l">
              <a:defRPr sz="1300"/>
            </a:lvl1pPr>
          </a:lstStyle>
          <a:p>
            <a:endParaRPr lang="en-US"/>
          </a:p>
        </p:txBody>
      </p:sp>
      <p:sp>
        <p:nvSpPr>
          <p:cNvPr id="3" name="Date Placeholder 2"/>
          <p:cNvSpPr>
            <a:spLocks noGrp="1"/>
          </p:cNvSpPr>
          <p:nvPr>
            <p:ph type="dt" sz="quarter" idx="1"/>
          </p:nvPr>
        </p:nvSpPr>
        <p:spPr>
          <a:xfrm>
            <a:off x="4143092" y="0"/>
            <a:ext cx="3170425" cy="480635"/>
          </a:xfrm>
          <a:prstGeom prst="rect">
            <a:avLst/>
          </a:prstGeom>
        </p:spPr>
        <p:txBody>
          <a:bodyPr vert="horz" lIns="95527" tIns="47764" rIns="95527" bIns="47764" rtlCol="0"/>
          <a:lstStyle>
            <a:lvl1pPr algn="r">
              <a:defRPr sz="1300"/>
            </a:lvl1pPr>
          </a:lstStyle>
          <a:p>
            <a:fld id="{5CF1EE75-8DF3-4B70-B105-AA0B65D5A2C1}" type="datetimeFigureOut">
              <a:rPr lang="en-US" smtClean="0"/>
              <a:t>11/11/2017</a:t>
            </a:fld>
            <a:endParaRPr lang="en-US"/>
          </a:p>
        </p:txBody>
      </p:sp>
      <p:sp>
        <p:nvSpPr>
          <p:cNvPr id="4" name="Footer Placeholder 3"/>
          <p:cNvSpPr>
            <a:spLocks noGrp="1"/>
          </p:cNvSpPr>
          <p:nvPr>
            <p:ph type="ftr" sz="quarter" idx="2"/>
          </p:nvPr>
        </p:nvSpPr>
        <p:spPr>
          <a:xfrm>
            <a:off x="0" y="9118926"/>
            <a:ext cx="3170425" cy="480634"/>
          </a:xfrm>
          <a:prstGeom prst="rect">
            <a:avLst/>
          </a:prstGeom>
        </p:spPr>
        <p:txBody>
          <a:bodyPr vert="horz" lIns="95527" tIns="47764" rIns="95527" bIns="47764" rtlCol="0" anchor="b"/>
          <a:lstStyle>
            <a:lvl1pPr algn="l">
              <a:defRPr sz="1300"/>
            </a:lvl1pPr>
          </a:lstStyle>
          <a:p>
            <a:endParaRPr lang="en-US"/>
          </a:p>
        </p:txBody>
      </p:sp>
      <p:sp>
        <p:nvSpPr>
          <p:cNvPr id="5" name="Slide Number Placeholder 4"/>
          <p:cNvSpPr>
            <a:spLocks noGrp="1"/>
          </p:cNvSpPr>
          <p:nvPr>
            <p:ph type="sldNum" sz="quarter" idx="3"/>
          </p:nvPr>
        </p:nvSpPr>
        <p:spPr>
          <a:xfrm>
            <a:off x="4143092" y="9118926"/>
            <a:ext cx="3170425" cy="480634"/>
          </a:xfrm>
          <a:prstGeom prst="rect">
            <a:avLst/>
          </a:prstGeom>
        </p:spPr>
        <p:txBody>
          <a:bodyPr vert="horz" lIns="95527" tIns="47764" rIns="95527" bIns="47764" rtlCol="0" anchor="b"/>
          <a:lstStyle>
            <a:lvl1pPr algn="r">
              <a:defRPr sz="1300"/>
            </a:lvl1pPr>
          </a:lstStyle>
          <a:p>
            <a:fld id="{4773A95E-9B08-45C4-87D7-293A975DAC19}" type="slidenum">
              <a:rPr lang="en-US" smtClean="0"/>
              <a:t>‹#›</a:t>
            </a:fld>
            <a:endParaRPr lang="en-US"/>
          </a:p>
        </p:txBody>
      </p:sp>
    </p:spTree>
    <p:extLst>
      <p:ext uri="{BB962C8B-B14F-4D97-AF65-F5344CB8AC3E}">
        <p14:creationId xmlns:p14="http://schemas.microsoft.com/office/powerpoint/2010/main" val="3599725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4" tIns="48332" rIns="96664" bIns="48332"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4" tIns="48332" rIns="96664" bIns="48332" rtlCol="0"/>
          <a:lstStyle>
            <a:lvl1pPr algn="r">
              <a:defRPr sz="1300"/>
            </a:lvl1pPr>
          </a:lstStyle>
          <a:p>
            <a:fld id="{F31EE291-5BA7-44A8-8139-B0B5A54B3D8A}" type="datetimeFigureOut">
              <a:rPr lang="en-US" smtClean="0"/>
              <a:t>11/11/2017</a:t>
            </a:fld>
            <a:endParaRPr lang="en-US"/>
          </a:p>
        </p:txBody>
      </p:sp>
      <p:sp>
        <p:nvSpPr>
          <p:cNvPr id="4" name="Slide Image Placeholder 3"/>
          <p:cNvSpPr>
            <a:spLocks noGrp="1" noRot="1" noChangeAspect="1"/>
          </p:cNvSpPr>
          <p:nvPr>
            <p:ph type="sldImg" idx="2"/>
          </p:nvPr>
        </p:nvSpPr>
        <p:spPr>
          <a:xfrm>
            <a:off x="1257300" y="720725"/>
            <a:ext cx="4802188" cy="3600450"/>
          </a:xfrm>
          <a:prstGeom prst="rect">
            <a:avLst/>
          </a:prstGeom>
          <a:noFill/>
          <a:ln w="12700">
            <a:solidFill>
              <a:prstClr val="black"/>
            </a:solidFill>
          </a:ln>
        </p:spPr>
        <p:txBody>
          <a:bodyPr vert="horz" lIns="96664" tIns="48332" rIns="96664" bIns="48332"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6664" tIns="48332" rIns="96664" bIns="4833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3"/>
            <a:ext cx="3169920" cy="480060"/>
          </a:xfrm>
          <a:prstGeom prst="rect">
            <a:avLst/>
          </a:prstGeom>
        </p:spPr>
        <p:txBody>
          <a:bodyPr vert="horz" lIns="96664" tIns="48332" rIns="96664" bIns="48332"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664" tIns="48332" rIns="96664" bIns="48332" rtlCol="0" anchor="b"/>
          <a:lstStyle>
            <a:lvl1pPr algn="r">
              <a:defRPr sz="1300"/>
            </a:lvl1pPr>
          </a:lstStyle>
          <a:p>
            <a:fld id="{4D5892D6-6330-49C9-8E98-F466B8273488}" type="slidenum">
              <a:rPr lang="en-US" smtClean="0"/>
              <a:t>‹#›</a:t>
            </a:fld>
            <a:endParaRPr lang="en-US"/>
          </a:p>
        </p:txBody>
      </p:sp>
    </p:spTree>
    <p:extLst>
      <p:ext uri="{BB962C8B-B14F-4D97-AF65-F5344CB8AC3E}">
        <p14:creationId xmlns:p14="http://schemas.microsoft.com/office/powerpoint/2010/main" val="3345305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r>
              <a:rPr lang="en-US" baseline="0" dirty="0" smtClean="0"/>
              <a:t> mining targets the AUTOMATIC discovery of information from an event log. This discovered information can be used to deploy new systems that support the execution of business processes or as a feedback tool that helps in auditing, analyzing and improving already enacted business processes. The main benefit of process mining techniques is that information is OBJECTIVELY complied. In other words, process mining techniques are helpful because they gather information about what is actually happening according to an event log of a organization, and not what people think that is happening in this organization. </a:t>
            </a:r>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1</a:t>
            </a:fld>
            <a:endParaRPr lang="en-US"/>
          </a:p>
        </p:txBody>
      </p:sp>
    </p:spTree>
    <p:extLst>
      <p:ext uri="{BB962C8B-B14F-4D97-AF65-F5344CB8AC3E}">
        <p14:creationId xmlns:p14="http://schemas.microsoft.com/office/powerpoint/2010/main" val="3665753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 logs can be used to conduct three types of process mining. </a:t>
            </a:r>
          </a:p>
          <a:p>
            <a:r>
              <a:rPr lang="en-US" dirty="0" smtClean="0"/>
              <a:t>The</a:t>
            </a:r>
            <a:r>
              <a:rPr lang="en-US" baseline="0" dirty="0" smtClean="0"/>
              <a:t> first type of process mining is DISCOVERY. A discovery technique takes an event log and produces a model without using any a-priori information. </a:t>
            </a:r>
          </a:p>
          <a:p>
            <a:r>
              <a:rPr lang="en-US" baseline="0" dirty="0" smtClean="0"/>
              <a:t>Conformance checking can be used to check if reality, as recorded in the log, conforms to the model and vice versa. </a:t>
            </a:r>
          </a:p>
          <a:p>
            <a:r>
              <a:rPr lang="en-US" baseline="0" dirty="0" smtClean="0"/>
              <a:t>After conformance checking measures the alignment between model and reality, this third type of process mining aims at improving or extending an existing process model using information about the actual process recoded in some event log. </a:t>
            </a:r>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10</a:t>
            </a:fld>
            <a:endParaRPr lang="en-US"/>
          </a:p>
        </p:txBody>
      </p:sp>
    </p:spTree>
    <p:extLst>
      <p:ext uri="{BB962C8B-B14F-4D97-AF65-F5344CB8AC3E}">
        <p14:creationId xmlns:p14="http://schemas.microsoft.com/office/powerpoint/2010/main" val="341771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23</a:t>
            </a:fld>
            <a:endParaRPr lang="en-US"/>
          </a:p>
        </p:txBody>
      </p:sp>
    </p:spTree>
    <p:extLst>
      <p:ext uri="{BB962C8B-B14F-4D97-AF65-F5344CB8AC3E}">
        <p14:creationId xmlns:p14="http://schemas.microsoft.com/office/powerpoint/2010/main" val="206391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the actual process</a:t>
            </a:r>
            <a:r>
              <a:rPr lang="en-US" baseline="0" dirty="0" smtClean="0"/>
              <a:t> with the expected process, </a:t>
            </a:r>
          </a:p>
          <a:p>
            <a:r>
              <a:rPr lang="en-US" baseline="0" dirty="0" smtClean="0"/>
              <a:t>The actual process does not always start with calls or emails. </a:t>
            </a:r>
          </a:p>
          <a:p>
            <a:r>
              <a:rPr lang="en-US" baseline="0" dirty="0" smtClean="0"/>
              <a:t>We want to see whether quality problem is in front line or back line. </a:t>
            </a:r>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24</a:t>
            </a:fld>
            <a:endParaRPr lang="en-US"/>
          </a:p>
        </p:txBody>
      </p:sp>
    </p:spTree>
    <p:extLst>
      <p:ext uri="{BB962C8B-B14F-4D97-AF65-F5344CB8AC3E}">
        <p14:creationId xmlns:p14="http://schemas.microsoft.com/office/powerpoint/2010/main" val="305693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25</a:t>
            </a:fld>
            <a:endParaRPr lang="en-US"/>
          </a:p>
        </p:txBody>
      </p:sp>
    </p:spTree>
    <p:extLst>
      <p:ext uri="{BB962C8B-B14F-4D97-AF65-F5344CB8AC3E}">
        <p14:creationId xmlns:p14="http://schemas.microsoft.com/office/powerpoint/2010/main" val="4170062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26</a:t>
            </a:fld>
            <a:endParaRPr lang="en-US"/>
          </a:p>
        </p:txBody>
      </p:sp>
    </p:spTree>
    <p:extLst>
      <p:ext uri="{BB962C8B-B14F-4D97-AF65-F5344CB8AC3E}">
        <p14:creationId xmlns:p14="http://schemas.microsoft.com/office/powerpoint/2010/main" val="2258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a:t>menu Mining provides the mining plug-ins. These mining plug-ins mainly focus on discovering information about the control-flow perspective of process models or the social network in the log. </a:t>
            </a:r>
          </a:p>
          <a:p>
            <a:r>
              <a:rPr lang="en-US" dirty="0"/>
              <a:t>The menu Analysis gives access to different kinds of analysis plug-ins for opened logs, imported models and/or mined models.</a:t>
            </a:r>
          </a:p>
          <a:p>
            <a:r>
              <a:rPr lang="en-US" dirty="0"/>
              <a:t>The menu Conversion provides the plug-ins that translate between the different notations supported by </a:t>
            </a:r>
            <a:r>
              <a:rPr lang="en-US" dirty="0" err="1"/>
              <a:t>ProM</a:t>
            </a:r>
            <a:r>
              <a:rPr lang="en-US" dirty="0"/>
              <a:t>. </a:t>
            </a:r>
          </a:p>
          <a:p>
            <a:r>
              <a:rPr lang="en-US" dirty="0"/>
              <a:t>The menu Exports has the plug-ins </a:t>
            </a:r>
            <a:r>
              <a:rPr lang="en-US" dirty="0" smtClean="0"/>
              <a:t>to export </a:t>
            </a:r>
            <a:r>
              <a:rPr lang="en-US" dirty="0"/>
              <a:t>the mined results, </a:t>
            </a:r>
            <a:r>
              <a:rPr lang="en-US" dirty="0" smtClean="0"/>
              <a:t>etc</a:t>
            </a:r>
            <a:r>
              <a:rPr lang="en-US" dirty="0"/>
              <a:t>.</a:t>
            </a:r>
          </a:p>
        </p:txBody>
      </p:sp>
      <p:sp>
        <p:nvSpPr>
          <p:cNvPr id="4" name="Slide Number Placeholder 3"/>
          <p:cNvSpPr>
            <a:spLocks noGrp="1"/>
          </p:cNvSpPr>
          <p:nvPr>
            <p:ph type="sldNum" sz="quarter" idx="10"/>
          </p:nvPr>
        </p:nvSpPr>
        <p:spPr/>
        <p:txBody>
          <a:bodyPr/>
          <a:lstStyle/>
          <a:p>
            <a:fld id="{4D5892D6-6330-49C9-8E98-F466B8273488}" type="slidenum">
              <a:rPr lang="en-US" smtClean="0"/>
              <a:t>27</a:t>
            </a:fld>
            <a:endParaRPr lang="en-US"/>
          </a:p>
        </p:txBody>
      </p:sp>
    </p:spTree>
    <p:extLst>
      <p:ext uri="{BB962C8B-B14F-4D97-AF65-F5344CB8AC3E}">
        <p14:creationId xmlns:p14="http://schemas.microsoft.com/office/powerpoint/2010/main" val="1737900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28</a:t>
            </a:fld>
            <a:endParaRPr lang="en-US"/>
          </a:p>
        </p:txBody>
      </p:sp>
    </p:spTree>
    <p:extLst>
      <p:ext uri="{BB962C8B-B14F-4D97-AF65-F5344CB8AC3E}">
        <p14:creationId xmlns:p14="http://schemas.microsoft.com/office/powerpoint/2010/main" val="3421491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29</a:t>
            </a:fld>
            <a:endParaRPr lang="en-US"/>
          </a:p>
        </p:txBody>
      </p:sp>
    </p:spTree>
    <p:extLst>
      <p:ext uri="{BB962C8B-B14F-4D97-AF65-F5344CB8AC3E}">
        <p14:creationId xmlns:p14="http://schemas.microsoft.com/office/powerpoint/2010/main" val="3749675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30</a:t>
            </a:fld>
            <a:endParaRPr lang="en-US"/>
          </a:p>
        </p:txBody>
      </p:sp>
    </p:spTree>
    <p:extLst>
      <p:ext uri="{BB962C8B-B14F-4D97-AF65-F5344CB8AC3E}">
        <p14:creationId xmlns:p14="http://schemas.microsoft.com/office/powerpoint/2010/main" val="340513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31</a:t>
            </a:fld>
            <a:endParaRPr lang="en-US"/>
          </a:p>
        </p:txBody>
      </p:sp>
    </p:spTree>
    <p:extLst>
      <p:ext uri="{BB962C8B-B14F-4D97-AF65-F5344CB8AC3E}">
        <p14:creationId xmlns:p14="http://schemas.microsoft.com/office/powerpoint/2010/main" val="4053079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F0B63914-05E6-48A9-BC1A-D8DE64296F41}" type="slidenum">
              <a:rPr lang="en-US" altLang="en-US" sz="1300"/>
              <a:pPr/>
              <a:t>2</a:t>
            </a:fld>
            <a:endParaRPr lang="en-US" altLang="en-US" sz="1300"/>
          </a:p>
        </p:txBody>
      </p:sp>
      <p:sp>
        <p:nvSpPr>
          <p:cNvPr id="58371" name="Rectangle 2"/>
          <p:cNvSpPr>
            <a:spLocks noGrp="1" noRot="1" noChangeAspect="1" noChangeArrowheads="1" noTextEdit="1"/>
          </p:cNvSpPr>
          <p:nvPr>
            <p:ph type="sldImg"/>
          </p:nvPr>
        </p:nvSpPr>
        <p:spPr>
          <a:solidFill>
            <a:srgbClr val="FFFFFF"/>
          </a:solidFill>
          <a:ln/>
        </p:spPr>
      </p:sp>
      <p:sp>
        <p:nvSpPr>
          <p:cNvPr id="58372" name="Rectangle 3"/>
          <p:cNvSpPr>
            <a:spLocks noGrp="1" noChangeArrowheads="1"/>
          </p:cNvSpPr>
          <p:nvPr>
            <p:ph type="body" idx="1"/>
          </p:nvPr>
        </p:nvSpPr>
        <p:spPr>
          <a:solidFill>
            <a:srgbClr val="FFFFFF"/>
          </a:solidFill>
          <a:ln>
            <a:solidFill>
              <a:srgbClr val="000000"/>
            </a:solidFill>
          </a:ln>
        </p:spPr>
        <p:txBody>
          <a:bodyPr/>
          <a:lstStyle/>
          <a:p>
            <a:pPr>
              <a:lnSpc>
                <a:spcPct val="90000"/>
              </a:lnSpc>
            </a:pPr>
            <a:r>
              <a:rPr lang="en-US" altLang="en-US" sz="1400"/>
              <a:t>Organizational Model</a:t>
            </a:r>
          </a:p>
          <a:p>
            <a:pPr lvl="1">
              <a:lnSpc>
                <a:spcPct val="90000"/>
              </a:lnSpc>
              <a:buFontTx/>
              <a:buChar char="•"/>
            </a:pPr>
            <a:r>
              <a:rPr lang="en-US" altLang="en-US" sz="1400"/>
              <a:t> Roles – that (groups of) actors perform</a:t>
            </a:r>
          </a:p>
          <a:p>
            <a:pPr lvl="1">
              <a:lnSpc>
                <a:spcPct val="90000"/>
              </a:lnSpc>
              <a:buFontTx/>
              <a:buChar char="•"/>
            </a:pPr>
            <a:r>
              <a:rPr lang="en-US" altLang="en-US" sz="1400"/>
              <a:t> Security – access rights to data and process activities</a:t>
            </a:r>
          </a:p>
          <a:p>
            <a:pPr lvl="1">
              <a:lnSpc>
                <a:spcPct val="90000"/>
              </a:lnSpc>
              <a:buFontTx/>
              <a:buChar char="•"/>
            </a:pPr>
            <a:r>
              <a:rPr lang="en-US" altLang="en-US" sz="1400"/>
              <a:t> Approval authorities – who signs off on what</a:t>
            </a:r>
          </a:p>
          <a:p>
            <a:pPr lvl="1">
              <a:lnSpc>
                <a:spcPct val="90000"/>
              </a:lnSpc>
              <a:buFontTx/>
              <a:buChar char="•"/>
            </a:pPr>
            <a:r>
              <a:rPr lang="en-US" altLang="en-US" sz="1400"/>
              <a:t> Organizational hierarchy and substitution policy</a:t>
            </a:r>
          </a:p>
          <a:p>
            <a:pPr lvl="1">
              <a:lnSpc>
                <a:spcPct val="90000"/>
              </a:lnSpc>
              <a:buFontTx/>
              <a:buChar char="•"/>
            </a:pPr>
            <a:r>
              <a:rPr lang="en-US" altLang="en-US" sz="1400"/>
              <a:t> Business rules</a:t>
            </a:r>
          </a:p>
          <a:p>
            <a:pPr lvl="1">
              <a:lnSpc>
                <a:spcPct val="90000"/>
              </a:lnSpc>
            </a:pPr>
            <a:endParaRPr lang="en-US" altLang="en-US" sz="1400"/>
          </a:p>
          <a:p>
            <a:pPr>
              <a:lnSpc>
                <a:spcPct val="90000"/>
              </a:lnSpc>
            </a:pPr>
            <a:r>
              <a:rPr lang="en-US" altLang="en-US" sz="1400"/>
              <a:t>Process Model</a:t>
            </a:r>
          </a:p>
          <a:p>
            <a:pPr lvl="1">
              <a:lnSpc>
                <a:spcPct val="90000"/>
              </a:lnSpc>
              <a:buFontTx/>
              <a:buChar char="•"/>
            </a:pPr>
            <a:r>
              <a:rPr lang="en-US" altLang="en-US" sz="1400"/>
              <a:t> Work routes – time precedence of activities</a:t>
            </a:r>
          </a:p>
          <a:p>
            <a:pPr lvl="1">
              <a:lnSpc>
                <a:spcPct val="90000"/>
              </a:lnSpc>
              <a:buFontTx/>
              <a:buChar char="•"/>
            </a:pPr>
            <a:r>
              <a:rPr lang="en-US" altLang="en-US" sz="1400"/>
              <a:t> Processing and branching logic</a:t>
            </a:r>
          </a:p>
          <a:p>
            <a:pPr lvl="1">
              <a:lnSpc>
                <a:spcPct val="90000"/>
              </a:lnSpc>
              <a:buFontTx/>
              <a:buChar char="•"/>
            </a:pPr>
            <a:r>
              <a:rPr lang="en-US" altLang="en-US" sz="1400"/>
              <a:t> Triggers, events</a:t>
            </a:r>
          </a:p>
          <a:p>
            <a:pPr lvl="1">
              <a:lnSpc>
                <a:spcPct val="90000"/>
              </a:lnSpc>
              <a:buFontTx/>
              <a:buChar char="•"/>
            </a:pPr>
            <a:r>
              <a:rPr lang="en-US" altLang="en-US" sz="1400"/>
              <a:t> Load balancing strategies</a:t>
            </a:r>
          </a:p>
          <a:p>
            <a:pPr>
              <a:lnSpc>
                <a:spcPct val="90000"/>
              </a:lnSpc>
            </a:pPr>
            <a:endParaRPr lang="en-US" altLang="en-US" sz="1400"/>
          </a:p>
          <a:p>
            <a:pPr>
              <a:lnSpc>
                <a:spcPct val="90000"/>
              </a:lnSpc>
            </a:pPr>
            <a:r>
              <a:rPr lang="en-US" altLang="en-US" sz="1400"/>
              <a:t>External Applications and Databases</a:t>
            </a:r>
          </a:p>
          <a:p>
            <a:endParaRPr lang="en-US" altLang="en-US" smtClean="0"/>
          </a:p>
        </p:txBody>
      </p:sp>
    </p:spTree>
    <p:extLst>
      <p:ext uri="{BB962C8B-B14F-4D97-AF65-F5344CB8AC3E}">
        <p14:creationId xmlns:p14="http://schemas.microsoft.com/office/powerpoint/2010/main" val="1851553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32</a:t>
            </a:fld>
            <a:endParaRPr lang="en-US"/>
          </a:p>
        </p:txBody>
      </p:sp>
    </p:spTree>
    <p:extLst>
      <p:ext uri="{BB962C8B-B14F-4D97-AF65-F5344CB8AC3E}">
        <p14:creationId xmlns:p14="http://schemas.microsoft.com/office/powerpoint/2010/main" val="231263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33</a:t>
            </a:fld>
            <a:endParaRPr lang="en-US"/>
          </a:p>
        </p:txBody>
      </p:sp>
    </p:spTree>
    <p:extLst>
      <p:ext uri="{BB962C8B-B14F-4D97-AF65-F5344CB8AC3E}">
        <p14:creationId xmlns:p14="http://schemas.microsoft.com/office/powerpoint/2010/main" val="1198217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5892D6-6330-49C9-8E98-F466B8273488}" type="slidenum">
              <a:rPr lang="en-US" smtClean="0"/>
              <a:t>34</a:t>
            </a:fld>
            <a:endParaRPr lang="en-US"/>
          </a:p>
        </p:txBody>
      </p:sp>
    </p:spTree>
    <p:extLst>
      <p:ext uri="{BB962C8B-B14F-4D97-AF65-F5344CB8AC3E}">
        <p14:creationId xmlns:p14="http://schemas.microsoft.com/office/powerpoint/2010/main" val="234446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graphical mining result is depicted here.</a:t>
            </a:r>
          </a:p>
          <a:p>
            <a:r>
              <a:rPr lang="en-GB" dirty="0"/>
              <a:t>First a short explanation of the graphical representation. The square boxes are the tasks; the arcs indicate the dependency between tasks. The number in the event box indicates the number of times the tasks in that box is performed (i.e. the event log contains 3685 occurrences of task Start). The number on the arcs indicates the number of times the connection is used (i.e. the numbers 387 and 423 on the Start to Inbound Email and Start to Handle Email arc indicates that Task Start is 387 times followed by task Inbound Email and 423 times by task Handle Email. Above the frequency information,  the dependency information measure indicates how certain we are that there is a dependency relation between two activities. A high value (close to 1.0) means that we are very sure that there is a dependency relation between the connected tasks. </a:t>
            </a:r>
            <a:endParaRPr lang="en-US" dirty="0"/>
          </a:p>
        </p:txBody>
      </p:sp>
      <p:sp>
        <p:nvSpPr>
          <p:cNvPr id="4" name="Slide Number Placeholder 3"/>
          <p:cNvSpPr>
            <a:spLocks noGrp="1"/>
          </p:cNvSpPr>
          <p:nvPr>
            <p:ph type="sldNum" sz="quarter" idx="10"/>
          </p:nvPr>
        </p:nvSpPr>
        <p:spPr/>
        <p:txBody>
          <a:bodyPr/>
          <a:lstStyle/>
          <a:p>
            <a:fld id="{4D5892D6-6330-49C9-8E98-F466B8273488}" type="slidenum">
              <a:rPr lang="en-US" smtClean="0"/>
              <a:t>37</a:t>
            </a:fld>
            <a:endParaRPr lang="en-US"/>
          </a:p>
        </p:txBody>
      </p:sp>
    </p:spTree>
    <p:extLst>
      <p:ext uri="{BB962C8B-B14F-4D97-AF65-F5344CB8AC3E}">
        <p14:creationId xmlns:p14="http://schemas.microsoft.com/office/powerpoint/2010/main" val="3601557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5C70E7C1-0B31-49B5-B172-327E5327F568}" type="slidenum">
              <a:rPr lang="en-US" altLang="en-US" sz="1300"/>
              <a:pPr/>
              <a:t>3</a:t>
            </a:fld>
            <a:endParaRPr lang="en-US" altLang="en-US" sz="1300"/>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r>
              <a:rPr lang="en-US" altLang="en-US" u="sng" smtClean="0"/>
              <a:t>Organizing:</a:t>
            </a:r>
            <a:r>
              <a:rPr lang="en-US" altLang="en-US" smtClean="0"/>
              <a:t> WF benefit is the documentation and formulation of processes this in turn leads to greater flexibility</a:t>
            </a:r>
          </a:p>
          <a:p>
            <a:r>
              <a:rPr lang="en-US" altLang="en-US" u="sng" smtClean="0"/>
              <a:t>Directing:</a:t>
            </a:r>
            <a:r>
              <a:rPr lang="en-US" altLang="en-US" smtClean="0"/>
              <a:t> Best person or machine does the work, urgent jobs get done first, parallel concurrent processes</a:t>
            </a:r>
          </a:p>
          <a:p>
            <a:r>
              <a:rPr lang="en-US" altLang="en-US" u="sng" smtClean="0"/>
              <a:t>Coordinating</a:t>
            </a:r>
            <a:r>
              <a:rPr lang="en-US" altLang="en-US" smtClean="0"/>
              <a:t>: Routing and reminders, work is not lost, the boundaries between functional departments are eliminated, ...</a:t>
            </a:r>
          </a:p>
          <a:p>
            <a:r>
              <a:rPr lang="en-US" altLang="en-US" u="sng" smtClean="0"/>
              <a:t>Controlling and learning</a:t>
            </a:r>
            <a:r>
              <a:rPr lang="en-US" altLang="en-US" smtClean="0"/>
              <a:t>: Current focus of Cassandra process</a:t>
            </a:r>
          </a:p>
          <a:p>
            <a:r>
              <a:rPr lang="en-US" altLang="en-US" smtClean="0"/>
              <a:t>So let’s see how this might be done ..</a:t>
            </a:r>
          </a:p>
        </p:txBody>
      </p:sp>
    </p:spTree>
    <p:extLst>
      <p:ext uri="{BB962C8B-B14F-4D97-AF65-F5344CB8AC3E}">
        <p14:creationId xmlns:p14="http://schemas.microsoft.com/office/powerpoint/2010/main" val="59523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4275A824-34D5-4844-9EF8-1589D2C0C218}" type="slidenum">
              <a:rPr lang="en-US" altLang="en-US" sz="1300"/>
              <a:pPr/>
              <a:t>4</a:t>
            </a:fld>
            <a:endParaRPr lang="en-US" altLang="en-US" sz="1300"/>
          </a:p>
        </p:txBody>
      </p:sp>
      <p:sp>
        <p:nvSpPr>
          <p:cNvPr id="69635" name="Rectangle 2"/>
          <p:cNvSpPr>
            <a:spLocks noGrp="1" noRot="1" noChangeAspect="1" noChangeArrowheads="1" noTextEdit="1"/>
          </p:cNvSpPr>
          <p:nvPr>
            <p:ph type="sldImg"/>
          </p:nvPr>
        </p:nvSpPr>
        <p:spPr>
          <a:solidFill>
            <a:srgbClr val="FFFFFF"/>
          </a:solidFill>
          <a:ln/>
        </p:spPr>
      </p:sp>
      <p:sp>
        <p:nvSpPr>
          <p:cNvPr id="69636"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The four gray objects represent the lifecycle of a workflow project and show the possibility of continuous improvement - “plan do study act”</a:t>
            </a:r>
          </a:p>
          <a:p>
            <a:r>
              <a:rPr lang="en-US" altLang="en-US" smtClean="0"/>
              <a:t>During the execution phase, the process executes cases, updates its own and external </a:t>
            </a:r>
            <a:r>
              <a:rPr lang="en-US" altLang="en-US" u="sng" smtClean="0"/>
              <a:t>databases</a:t>
            </a:r>
            <a:r>
              <a:rPr lang="en-US" altLang="en-US" smtClean="0"/>
              <a:t> and writes to the </a:t>
            </a:r>
            <a:r>
              <a:rPr lang="en-US" altLang="en-US" u="sng" smtClean="0"/>
              <a:t>workflow log</a:t>
            </a:r>
            <a:r>
              <a:rPr lang="en-US" altLang="en-US" smtClean="0"/>
              <a:t>. Most systems produce </a:t>
            </a:r>
            <a:r>
              <a:rPr lang="en-US" altLang="en-US" u="sng" smtClean="0"/>
              <a:t>standard reports</a:t>
            </a:r>
            <a:r>
              <a:rPr lang="en-US" altLang="en-US" smtClean="0"/>
              <a:t>. </a:t>
            </a:r>
          </a:p>
          <a:p>
            <a:r>
              <a:rPr lang="en-US" altLang="en-US" smtClean="0"/>
              <a:t>In Cassandra, we are developing an infrastructure and techniques for improving the control process.</a:t>
            </a:r>
          </a:p>
          <a:p>
            <a:r>
              <a:rPr lang="en-US" altLang="en-US" smtClean="0"/>
              <a:t>“The CEO doesn’t care about systems integration or the concepts of straight through processing, however valid that may be. But the CEO does care about monitoring how the business is performing, being able to react to changes in the market, handling exceptions quickly and effectively, and having a complete view of the organization.” Participant in Howe WF Futures study.</a:t>
            </a:r>
          </a:p>
          <a:p>
            <a:endParaRPr lang="en-US" altLang="en-US" smtClean="0"/>
          </a:p>
        </p:txBody>
      </p:sp>
    </p:spTree>
    <p:extLst>
      <p:ext uri="{BB962C8B-B14F-4D97-AF65-F5344CB8AC3E}">
        <p14:creationId xmlns:p14="http://schemas.microsoft.com/office/powerpoint/2010/main" val="39192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435267A4-2577-4206-9F25-DFBBBEEC875B}" type="slidenum">
              <a:rPr lang="en-US" altLang="en-US" sz="1300"/>
              <a:pPr/>
              <a:t>5</a:t>
            </a:fld>
            <a:endParaRPr lang="en-US" altLang="en-US" sz="130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Let’s start with the basics and look at what information we can get from the log ..</a:t>
            </a:r>
          </a:p>
          <a:p>
            <a:r>
              <a:rPr lang="en-US" altLang="en-US" smtClean="0"/>
              <a:t>Order Entry Process - some desired performance measures</a:t>
            </a:r>
          </a:p>
          <a:p>
            <a:r>
              <a:rPr lang="en-US" altLang="en-US" smtClean="0"/>
              <a:t>There may be 1000’s of orders each day, each is an instance of the process - here we look at the log for order #4711 </a:t>
            </a:r>
          </a:p>
          <a:p>
            <a:r>
              <a:rPr lang="en-US" altLang="en-US" smtClean="0"/>
              <a:t>From the start and end times of each activity, we can easily determine the idle time processing time and cycle time for this instance of the process </a:t>
            </a:r>
          </a:p>
          <a:p>
            <a:r>
              <a:rPr lang="en-US" altLang="en-US" smtClean="0"/>
              <a:t>and this gives us a chance to </a:t>
            </a:r>
          </a:p>
        </p:txBody>
      </p:sp>
    </p:spTree>
    <p:extLst>
      <p:ext uri="{BB962C8B-B14F-4D97-AF65-F5344CB8AC3E}">
        <p14:creationId xmlns:p14="http://schemas.microsoft.com/office/powerpoint/2010/main" val="108110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527C0705-8377-40A9-9FC2-E0A7848272BB}" type="slidenum">
              <a:rPr lang="en-US" altLang="en-US" sz="1300"/>
              <a:pPr/>
              <a:t>6</a:t>
            </a:fld>
            <a:endParaRPr lang="en-US" altLang="en-US" sz="130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Load balance by assigning additional personnel electronically to bottleneck activities where queue sizes are large - all that happens is that change roles so that they receive a different kind of work</a:t>
            </a:r>
          </a:p>
          <a:p>
            <a:r>
              <a:rPr lang="en-US" altLang="en-US" smtClean="0"/>
              <a:t>Note that this could be done in a paper-based system by observing the sizes of the piles of paper in in-trays ..</a:t>
            </a:r>
          </a:p>
        </p:txBody>
      </p:sp>
    </p:spTree>
    <p:extLst>
      <p:ext uri="{BB962C8B-B14F-4D97-AF65-F5344CB8AC3E}">
        <p14:creationId xmlns:p14="http://schemas.microsoft.com/office/powerpoint/2010/main" val="200464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BFBB5377-FC6C-4C2C-85D8-120BCD5A4AAE}" type="slidenum">
              <a:rPr lang="en-US" altLang="en-US" sz="1300"/>
              <a:pPr/>
              <a:t>7</a:t>
            </a:fld>
            <a:endParaRPr lang="en-US" altLang="en-US" sz="1300"/>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If we track process performance over time, we might get a graph like this ..</a:t>
            </a:r>
          </a:p>
        </p:txBody>
      </p:sp>
    </p:spTree>
    <p:extLst>
      <p:ext uri="{BB962C8B-B14F-4D97-AF65-F5344CB8AC3E}">
        <p14:creationId xmlns:p14="http://schemas.microsoft.com/office/powerpoint/2010/main" val="16709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60B7EF05-6626-448A-A6E6-61717E002FEB}" type="slidenum">
              <a:rPr lang="en-US" altLang="en-US" sz="1300"/>
              <a:pPr/>
              <a:t>8</a:t>
            </a:fld>
            <a:endParaRPr lang="en-US" altLang="en-US" sz="1300"/>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By determining from the workflow log the relative number of cases that end up in special exception handling steps, we can use standard flow charting techniques to test if the process is in statistical control or if something systematic has occurred to throw the system out of balance:</a:t>
            </a:r>
          </a:p>
          <a:p>
            <a:pPr lvl="1"/>
            <a:r>
              <a:rPr lang="en-US" altLang="en-US" smtClean="0"/>
              <a:t>A new operator that needs training</a:t>
            </a:r>
            <a:br>
              <a:rPr lang="en-US" altLang="en-US" smtClean="0"/>
            </a:br>
            <a:r>
              <a:rPr lang="en-US" altLang="en-US" smtClean="0"/>
              <a:t>A major supplier is sending us inaccurate data</a:t>
            </a:r>
            <a:br>
              <a:rPr lang="en-US" altLang="en-US" smtClean="0"/>
            </a:br>
            <a:r>
              <a:rPr lang="en-US" altLang="en-US" smtClean="0"/>
              <a:t>More complex cases are occurring</a:t>
            </a:r>
            <a:br>
              <a:rPr lang="en-US" altLang="en-US" smtClean="0"/>
            </a:br>
            <a:r>
              <a:rPr lang="en-US" altLang="en-US" smtClean="0"/>
              <a:t>The volume of work is causing human error</a:t>
            </a:r>
          </a:p>
          <a:p>
            <a:endParaRPr lang="en-US" altLang="en-US" smtClean="0"/>
          </a:p>
        </p:txBody>
      </p:sp>
    </p:spTree>
    <p:extLst>
      <p:ext uri="{BB962C8B-B14F-4D97-AF65-F5344CB8AC3E}">
        <p14:creationId xmlns:p14="http://schemas.microsoft.com/office/powerpoint/2010/main" val="123895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defRPr>
            </a:lvl1pPr>
            <a:lvl2pPr marL="784416" indent="-301443">
              <a:defRPr sz="2500">
                <a:solidFill>
                  <a:schemeClr val="tx1"/>
                </a:solidFill>
                <a:latin typeface="Times New Roman" pitchFamily="18" charset="0"/>
              </a:defRPr>
            </a:lvl2pPr>
            <a:lvl3pPr marL="1207435" indent="-241488">
              <a:defRPr sz="2500">
                <a:solidFill>
                  <a:schemeClr val="tx1"/>
                </a:solidFill>
                <a:latin typeface="Times New Roman" pitchFamily="18" charset="0"/>
              </a:defRPr>
            </a:lvl3pPr>
            <a:lvl4pPr marL="1690409" indent="-241488">
              <a:defRPr sz="2500">
                <a:solidFill>
                  <a:schemeClr val="tx1"/>
                </a:solidFill>
                <a:latin typeface="Times New Roman" pitchFamily="18" charset="0"/>
              </a:defRPr>
            </a:lvl4pPr>
            <a:lvl5pPr marL="2173382" indent="-241488">
              <a:defRPr sz="2500">
                <a:solidFill>
                  <a:schemeClr val="tx1"/>
                </a:solidFill>
                <a:latin typeface="Times New Roman" pitchFamily="18" charset="0"/>
              </a:defRPr>
            </a:lvl5pPr>
            <a:lvl6pPr marL="2653025" indent="-241488" eaLnBrk="0" fontAlgn="base" hangingPunct="0">
              <a:spcBef>
                <a:spcPct val="0"/>
              </a:spcBef>
              <a:spcAft>
                <a:spcPct val="0"/>
              </a:spcAft>
              <a:defRPr sz="2500">
                <a:solidFill>
                  <a:schemeClr val="tx1"/>
                </a:solidFill>
                <a:latin typeface="Times New Roman" pitchFamily="18" charset="0"/>
              </a:defRPr>
            </a:lvl6pPr>
            <a:lvl7pPr marL="3132669" indent="-241488" eaLnBrk="0" fontAlgn="base" hangingPunct="0">
              <a:spcBef>
                <a:spcPct val="0"/>
              </a:spcBef>
              <a:spcAft>
                <a:spcPct val="0"/>
              </a:spcAft>
              <a:defRPr sz="2500">
                <a:solidFill>
                  <a:schemeClr val="tx1"/>
                </a:solidFill>
                <a:latin typeface="Times New Roman" pitchFamily="18" charset="0"/>
              </a:defRPr>
            </a:lvl7pPr>
            <a:lvl8pPr marL="3612311" indent="-241488" eaLnBrk="0" fontAlgn="base" hangingPunct="0">
              <a:spcBef>
                <a:spcPct val="0"/>
              </a:spcBef>
              <a:spcAft>
                <a:spcPct val="0"/>
              </a:spcAft>
              <a:defRPr sz="2500">
                <a:solidFill>
                  <a:schemeClr val="tx1"/>
                </a:solidFill>
                <a:latin typeface="Times New Roman" pitchFamily="18" charset="0"/>
              </a:defRPr>
            </a:lvl8pPr>
            <a:lvl9pPr marL="4091954" indent="-241488" eaLnBrk="0" fontAlgn="base" hangingPunct="0">
              <a:spcBef>
                <a:spcPct val="0"/>
              </a:spcBef>
              <a:spcAft>
                <a:spcPct val="0"/>
              </a:spcAft>
              <a:defRPr sz="2500">
                <a:solidFill>
                  <a:schemeClr val="tx1"/>
                </a:solidFill>
                <a:latin typeface="Times New Roman" pitchFamily="18" charset="0"/>
              </a:defRPr>
            </a:lvl9pPr>
          </a:lstStyle>
          <a:p>
            <a:fld id="{EF9FEE10-8A8B-45AB-B08B-4A2806F46255}" type="slidenum">
              <a:rPr lang="en-US" altLang="en-US" sz="1300"/>
              <a:pPr/>
              <a:t>9</a:t>
            </a:fld>
            <a:endParaRPr lang="en-US" altLang="en-US" sz="1300"/>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t>All of the above is fairly straight forward. The research questions are not so much how to do it, but rather how useful this kind of controlling will be in practice? And what are the behavioral implications? How do you develop good incentive schemes?</a:t>
            </a:r>
          </a:p>
          <a:p>
            <a:r>
              <a:rPr lang="en-US" altLang="en-US" smtClean="0"/>
              <a:t>Finally, we can direct the output of the workflow log to a data warehouse and do some data mining:</a:t>
            </a:r>
          </a:p>
          <a:p>
            <a:r>
              <a:rPr lang="en-US" altLang="en-US" smtClean="0"/>
              <a:t>Some of the things we can do now are:</a:t>
            </a:r>
          </a:p>
          <a:p>
            <a:r>
              <a:rPr lang="en-US" altLang="en-US" smtClean="0"/>
              <a:t>Discover the process map. This is useful when the workflow system is turned on but people are allowed to decide how documents should be routed. This can be a useful implementation technique because it means that you are not forcing process change on people. </a:t>
            </a:r>
          </a:p>
          <a:p>
            <a:r>
              <a:rPr lang="en-US" altLang="en-US" smtClean="0"/>
              <a:t>Understand why exceptions occur - this might require connecting the events in the workflow log to the real data that is being processed. This is beyond the capability of most workflow systems at the current time - the problem is examined in Michael zur Muehlen’s thesis.</a:t>
            </a:r>
          </a:p>
          <a:p>
            <a:r>
              <a:rPr lang="en-US" altLang="en-US" smtClean="0"/>
              <a:t>Once this linkage has been achieved, one can then perform customer profile analysis, for example - to find out which classes of customer take the most processing time or or produce the most processing errors</a:t>
            </a:r>
          </a:p>
          <a:p>
            <a:r>
              <a:rPr lang="en-US" altLang="en-US" smtClean="0"/>
              <a:t>Finally, the new knowledge about work can be fed back into the system so that when, for example, a new claim is to be processed, the system can check to see how a previous claim </a:t>
            </a:r>
          </a:p>
        </p:txBody>
      </p:sp>
    </p:spTree>
    <p:extLst>
      <p:ext uri="{BB962C8B-B14F-4D97-AF65-F5344CB8AC3E}">
        <p14:creationId xmlns:p14="http://schemas.microsoft.com/office/powerpoint/2010/main" val="63858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3BAF171C-0011-4615-8366-9771AC3777D9}" type="datetime1">
              <a:rPr lang="en-US">
                <a:solidFill>
                  <a:srgbClr val="000000"/>
                </a:solidFill>
              </a:rPr>
              <a:pPr/>
              <a:t>11/11/2017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6" name="Rectangle 6"/>
          <p:cNvSpPr>
            <a:spLocks noGrp="1" noChangeArrowheads="1"/>
          </p:cNvSpPr>
          <p:nvPr>
            <p:ph type="sldNum" sz="quarter" idx="12"/>
          </p:nvPr>
        </p:nvSpPr>
        <p:spPr>
          <a:ln/>
        </p:spPr>
        <p:txBody>
          <a:bodyPr/>
          <a:lstStyle>
            <a:lvl1pPr>
              <a:defRPr/>
            </a:lvl1pPr>
          </a:lstStyle>
          <a:p>
            <a:fld id="{04FCE0B2-4A5A-4D8E-9F09-6B04282B837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7370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93FF8F45-0F15-4232-89BD-5EFBE54E4C9F}" type="datetime1">
              <a:rPr lang="en-US">
                <a:solidFill>
                  <a:srgbClr val="000000"/>
                </a:solidFill>
              </a:rPr>
              <a:pPr/>
              <a:t>11/11/2017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6" name="Rectangle 6"/>
          <p:cNvSpPr>
            <a:spLocks noGrp="1" noChangeArrowheads="1"/>
          </p:cNvSpPr>
          <p:nvPr>
            <p:ph type="sldNum" sz="quarter" idx="12"/>
          </p:nvPr>
        </p:nvSpPr>
        <p:spPr>
          <a:ln/>
        </p:spPr>
        <p:txBody>
          <a:bodyPr/>
          <a:lstStyle>
            <a:lvl1pPr>
              <a:defRPr/>
            </a:lvl1pPr>
          </a:lstStyle>
          <a:p>
            <a:fld id="{D594AB29-4FCD-4F19-AE1B-0A0AC79430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24812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76200"/>
            <a:ext cx="2171700" cy="6049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362700" cy="6049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A5C849B3-8EF5-45AF-9844-B6DCF6EEA7B4}" type="datetime1">
              <a:rPr lang="en-US">
                <a:solidFill>
                  <a:srgbClr val="000000"/>
                </a:solidFill>
              </a:rPr>
              <a:pPr/>
              <a:t>11/11/2017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6" name="Rectangle 6"/>
          <p:cNvSpPr>
            <a:spLocks noGrp="1" noChangeArrowheads="1"/>
          </p:cNvSpPr>
          <p:nvPr>
            <p:ph type="sldNum" sz="quarter" idx="12"/>
          </p:nvPr>
        </p:nvSpPr>
        <p:spPr>
          <a:ln/>
        </p:spPr>
        <p:txBody>
          <a:bodyPr/>
          <a:lstStyle>
            <a:lvl1pPr>
              <a:defRPr/>
            </a:lvl1pPr>
          </a:lstStyle>
          <a:p>
            <a:fld id="{597FDDEB-61E6-4BFC-B1F1-6C1B39C7B80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4268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ADF6095C-667E-4B1C-A544-563B46948124}" type="datetime1">
              <a:rPr lang="en-US">
                <a:solidFill>
                  <a:srgbClr val="000000"/>
                </a:solidFill>
              </a:rPr>
              <a:pPr/>
              <a:t>11/11/2017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6" name="Rectangle 6"/>
          <p:cNvSpPr>
            <a:spLocks noGrp="1" noChangeArrowheads="1"/>
          </p:cNvSpPr>
          <p:nvPr>
            <p:ph type="sldNum" sz="quarter" idx="12"/>
          </p:nvPr>
        </p:nvSpPr>
        <p:spPr>
          <a:ln/>
        </p:spPr>
        <p:txBody>
          <a:bodyPr/>
          <a:lstStyle>
            <a:lvl1pPr>
              <a:defRPr/>
            </a:lvl1pPr>
          </a:lstStyle>
          <a:p>
            <a:fld id="{77FAA16C-B0B3-44F6-AB2E-78AB3E4D599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39014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0126DD3-DF22-49E0-8DE3-CEDC2E462E9F}" type="datetime1">
              <a:rPr lang="en-US">
                <a:solidFill>
                  <a:srgbClr val="000000"/>
                </a:solidFill>
              </a:rPr>
              <a:pPr/>
              <a:t>11/11/2017</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6" name="Rectangle 6"/>
          <p:cNvSpPr>
            <a:spLocks noGrp="1" noChangeArrowheads="1"/>
          </p:cNvSpPr>
          <p:nvPr>
            <p:ph type="sldNum" sz="quarter" idx="12"/>
          </p:nvPr>
        </p:nvSpPr>
        <p:spPr>
          <a:ln/>
        </p:spPr>
        <p:txBody>
          <a:bodyPr/>
          <a:lstStyle>
            <a:lvl1pPr>
              <a:defRPr/>
            </a:lvl1pPr>
          </a:lstStyle>
          <a:p>
            <a:fld id="{35AE084C-B227-4F9E-AA05-D6E8B3ACDF8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8453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AB233932-EEE0-4A63-A26E-4405A43EEABC}" type="datetime1">
              <a:rPr lang="en-US">
                <a:solidFill>
                  <a:srgbClr val="000000"/>
                </a:solidFill>
              </a:rPr>
              <a:pPr/>
              <a:t>11/11/2017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7" name="Rectangle 6"/>
          <p:cNvSpPr>
            <a:spLocks noGrp="1" noChangeArrowheads="1"/>
          </p:cNvSpPr>
          <p:nvPr>
            <p:ph type="sldNum" sz="quarter" idx="12"/>
          </p:nvPr>
        </p:nvSpPr>
        <p:spPr>
          <a:ln/>
        </p:spPr>
        <p:txBody>
          <a:bodyPr/>
          <a:lstStyle>
            <a:lvl1pPr>
              <a:defRPr/>
            </a:lvl1pPr>
          </a:lstStyle>
          <a:p>
            <a:fld id="{45BB5EEE-8FF3-4A94-A179-CD7C9E59891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58167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7EF12278-54E0-43D1-B98F-ED2092E1B5A3}" type="datetime1">
              <a:rPr lang="en-US">
                <a:solidFill>
                  <a:srgbClr val="000000"/>
                </a:solidFill>
              </a:rPr>
              <a:pPr/>
              <a:t>11/11/2017</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9" name="Rectangle 6"/>
          <p:cNvSpPr>
            <a:spLocks noGrp="1" noChangeArrowheads="1"/>
          </p:cNvSpPr>
          <p:nvPr>
            <p:ph type="sldNum" sz="quarter" idx="12"/>
          </p:nvPr>
        </p:nvSpPr>
        <p:spPr>
          <a:ln/>
        </p:spPr>
        <p:txBody>
          <a:bodyPr/>
          <a:lstStyle>
            <a:lvl1pPr>
              <a:defRPr/>
            </a:lvl1pPr>
          </a:lstStyle>
          <a:p>
            <a:fld id="{C7A3F66E-FB52-4BE6-AC86-E50CA132FDA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4725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E4F70B0C-80E8-4E4F-9161-F19B44AFB479}" type="datetime1">
              <a:rPr lang="en-US">
                <a:solidFill>
                  <a:srgbClr val="000000"/>
                </a:solidFill>
              </a:rPr>
              <a:pPr/>
              <a:t>11/11/2017</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5" name="Rectangle 6"/>
          <p:cNvSpPr>
            <a:spLocks noGrp="1" noChangeArrowheads="1"/>
          </p:cNvSpPr>
          <p:nvPr>
            <p:ph type="sldNum" sz="quarter" idx="12"/>
          </p:nvPr>
        </p:nvSpPr>
        <p:spPr>
          <a:ln/>
        </p:spPr>
        <p:txBody>
          <a:bodyPr/>
          <a:lstStyle>
            <a:lvl1pPr>
              <a:defRPr/>
            </a:lvl1pPr>
          </a:lstStyle>
          <a:p>
            <a:fld id="{AAFB2C09-5CDC-4C41-A5EB-2CB22F636F0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1265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7E1A18C3-0F4C-41A5-8673-5CF152392CA1}" type="datetime1">
              <a:rPr lang="en-US">
                <a:solidFill>
                  <a:srgbClr val="000000"/>
                </a:solidFill>
              </a:rPr>
              <a:pPr/>
              <a:t>11/11/2017</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4" name="Rectangle 6"/>
          <p:cNvSpPr>
            <a:spLocks noGrp="1" noChangeArrowheads="1"/>
          </p:cNvSpPr>
          <p:nvPr>
            <p:ph type="sldNum" sz="quarter" idx="12"/>
          </p:nvPr>
        </p:nvSpPr>
        <p:spPr>
          <a:ln/>
        </p:spPr>
        <p:txBody>
          <a:bodyPr/>
          <a:lstStyle>
            <a:lvl1pPr>
              <a:defRPr/>
            </a:lvl1pPr>
          </a:lstStyle>
          <a:p>
            <a:fld id="{4EA1AC2F-A70E-41C1-81E5-9944408D119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35804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7725A73-C882-4A06-958D-1B9624FAF488}" type="datetime1">
              <a:rPr lang="en-US">
                <a:solidFill>
                  <a:srgbClr val="000000"/>
                </a:solidFill>
              </a:rPr>
              <a:pPr/>
              <a:t>11/11/2017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7" name="Rectangle 6"/>
          <p:cNvSpPr>
            <a:spLocks noGrp="1" noChangeArrowheads="1"/>
          </p:cNvSpPr>
          <p:nvPr>
            <p:ph type="sldNum" sz="quarter" idx="12"/>
          </p:nvPr>
        </p:nvSpPr>
        <p:spPr>
          <a:ln/>
        </p:spPr>
        <p:txBody>
          <a:bodyPr/>
          <a:lstStyle>
            <a:lvl1pPr>
              <a:defRPr/>
            </a:lvl1pPr>
          </a:lstStyle>
          <a:p>
            <a:fld id="{22444E7D-2E2B-42DC-AB5C-F1F4ADFD0E5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8059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8E252318-C9F5-4E6D-9CF0-A0BFC16EE228}" type="datetime1">
              <a:rPr lang="en-US">
                <a:solidFill>
                  <a:srgbClr val="000000"/>
                </a:solidFill>
              </a:rPr>
              <a:pPr/>
              <a:t>11/11/2017</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  E. A. Stohr, 2012</a:t>
            </a:r>
          </a:p>
        </p:txBody>
      </p:sp>
      <p:sp>
        <p:nvSpPr>
          <p:cNvPr id="7" name="Rectangle 6"/>
          <p:cNvSpPr>
            <a:spLocks noGrp="1" noChangeArrowheads="1"/>
          </p:cNvSpPr>
          <p:nvPr>
            <p:ph type="sldNum" sz="quarter" idx="12"/>
          </p:nvPr>
        </p:nvSpPr>
        <p:spPr>
          <a:ln/>
        </p:spPr>
        <p:txBody>
          <a:bodyPr/>
          <a:lstStyle>
            <a:lvl1pPr>
              <a:defRPr/>
            </a:lvl1pPr>
          </a:lstStyle>
          <a:p>
            <a:fld id="{C2A726BA-A7BF-42EE-9481-C09B5D2AAD4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75497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47800" y="762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0"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pPr>
            <a:fld id="{15285728-B5B0-4081-A22E-A30139419442}" type="datetime1">
              <a:rPr lang="en-US">
                <a:solidFill>
                  <a:srgbClr val="000000"/>
                </a:solidFill>
              </a:rPr>
              <a:pPr eaLnBrk="0" fontAlgn="base" hangingPunct="0">
                <a:spcBef>
                  <a:spcPct val="0"/>
                </a:spcBef>
                <a:spcAft>
                  <a:spcPct val="0"/>
                </a:spcAft>
              </a:pPr>
              <a:t>11/11/2017</a:t>
            </a:fld>
            <a:endParaRPr lang="en-US">
              <a:solidFill>
                <a:srgbClr val="000000"/>
              </a:solidFill>
            </a:endParaRPr>
          </a:p>
        </p:txBody>
      </p:sp>
      <p:sp>
        <p:nvSpPr>
          <p:cNvPr id="1029" name="Rectangle 5"/>
          <p:cNvSpPr>
            <a:spLocks noGrp="1" noChangeArrowheads="1"/>
          </p:cNvSpPr>
          <p:nvPr>
            <p:ph type="ftr" sz="quarter" idx="3"/>
          </p:nvPr>
        </p:nvSpPr>
        <p:spPr bwMode="auto">
          <a:xfrm>
            <a:off x="3124200" y="65532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r>
              <a:rPr lang="en-US">
                <a:solidFill>
                  <a:srgbClr val="000000"/>
                </a:solidFill>
              </a:rPr>
              <a:t>©  E. A. Stohr, 2012</a:t>
            </a:r>
          </a:p>
        </p:txBody>
      </p:sp>
      <p:sp>
        <p:nvSpPr>
          <p:cNvPr id="1030" name="Rectangle 6"/>
          <p:cNvSpPr>
            <a:spLocks noGrp="1" noChangeArrowheads="1"/>
          </p:cNvSpPr>
          <p:nvPr>
            <p:ph type="sldNum" sz="quarter" idx="4"/>
          </p:nvPr>
        </p:nvSpPr>
        <p:spPr bwMode="auto">
          <a:xfrm>
            <a:off x="7848600" y="6553200"/>
            <a:ext cx="1295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pPr>
            <a:fld id="{E4FD433F-011F-4036-9508-B11A0CC56574}" type="slidenum">
              <a:rPr lang="en-US">
                <a:solidFill>
                  <a:srgbClr val="000000"/>
                </a:solidFill>
              </a:rPr>
              <a:pPr eaLnBrk="0" fontAlgn="base" hangingPunct="0">
                <a:spcBef>
                  <a:spcPct val="0"/>
                </a:spcBef>
                <a:spcAft>
                  <a:spcPct val="0"/>
                </a:spcAft>
              </a:pPr>
              <a:t>‹#›</a:t>
            </a:fld>
            <a:endParaRPr lang="en-US">
              <a:solidFill>
                <a:srgbClr val="000000"/>
              </a:solidFill>
            </a:endParaRPr>
          </a:p>
        </p:txBody>
      </p:sp>
      <p:pic>
        <p:nvPicPr>
          <p:cNvPr id="2" name="Picture 7"/>
          <p:cNvPicPr>
            <a:picLocks noChangeAspect="1" noChangeArrowheads="1"/>
          </p:cNvPicPr>
          <p:nvPr/>
        </p:nvPicPr>
        <p:blipFill>
          <a:blip r:embed="rId13">
            <a:extLst>
              <a:ext uri="{28A0092B-C50C-407E-A947-70E740481C1C}">
                <a14:useLocalDpi xmlns:a14="http://schemas.microsoft.com/office/drawing/2010/main" val="0"/>
              </a:ext>
            </a:extLst>
          </a:blip>
          <a:srcRect l="20625" t="14999" r="68439" b="76250"/>
          <a:stretch>
            <a:fillRect/>
          </a:stretch>
        </p:blipFill>
        <p:spPr bwMode="auto">
          <a:xfrm>
            <a:off x="106363" y="76200"/>
            <a:ext cx="126523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314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0" fontAlgn="base" hangingPunct="0">
        <a:spcBef>
          <a:spcPct val="0"/>
        </a:spcBef>
        <a:spcAft>
          <a:spcPct val="0"/>
        </a:spcAft>
        <a:defRPr sz="4400">
          <a:solidFill>
            <a:srgbClr val="990033"/>
          </a:solidFill>
          <a:latin typeface="+mj-lt"/>
          <a:ea typeface="+mj-ea"/>
          <a:cs typeface="+mj-cs"/>
        </a:defRPr>
      </a:lvl1pPr>
      <a:lvl2pPr algn="l" rtl="0" eaLnBrk="0" fontAlgn="base" hangingPunct="0">
        <a:spcBef>
          <a:spcPct val="0"/>
        </a:spcBef>
        <a:spcAft>
          <a:spcPct val="0"/>
        </a:spcAft>
        <a:defRPr sz="4400">
          <a:solidFill>
            <a:srgbClr val="990033"/>
          </a:solidFill>
          <a:latin typeface="Times New Roman" pitchFamily="18" charset="0"/>
        </a:defRPr>
      </a:lvl2pPr>
      <a:lvl3pPr algn="l" rtl="0" eaLnBrk="0" fontAlgn="base" hangingPunct="0">
        <a:spcBef>
          <a:spcPct val="0"/>
        </a:spcBef>
        <a:spcAft>
          <a:spcPct val="0"/>
        </a:spcAft>
        <a:defRPr sz="4400">
          <a:solidFill>
            <a:srgbClr val="990033"/>
          </a:solidFill>
          <a:latin typeface="Times New Roman" pitchFamily="18" charset="0"/>
        </a:defRPr>
      </a:lvl3pPr>
      <a:lvl4pPr algn="l" rtl="0" eaLnBrk="0" fontAlgn="base" hangingPunct="0">
        <a:spcBef>
          <a:spcPct val="0"/>
        </a:spcBef>
        <a:spcAft>
          <a:spcPct val="0"/>
        </a:spcAft>
        <a:defRPr sz="4400">
          <a:solidFill>
            <a:srgbClr val="990033"/>
          </a:solidFill>
          <a:latin typeface="Times New Roman" pitchFamily="18" charset="0"/>
        </a:defRPr>
      </a:lvl4pPr>
      <a:lvl5pPr algn="l" rtl="0" eaLnBrk="0" fontAlgn="base" hangingPunct="0">
        <a:spcBef>
          <a:spcPct val="0"/>
        </a:spcBef>
        <a:spcAft>
          <a:spcPct val="0"/>
        </a:spcAft>
        <a:defRPr sz="4400">
          <a:solidFill>
            <a:srgbClr val="990033"/>
          </a:solidFill>
          <a:latin typeface="Times New Roman" pitchFamily="18" charset="0"/>
        </a:defRPr>
      </a:lvl5pPr>
      <a:lvl6pPr marL="457200" algn="l" rtl="0" eaLnBrk="0" fontAlgn="base" hangingPunct="0">
        <a:spcBef>
          <a:spcPct val="0"/>
        </a:spcBef>
        <a:spcAft>
          <a:spcPct val="0"/>
        </a:spcAft>
        <a:defRPr sz="4400">
          <a:solidFill>
            <a:srgbClr val="990033"/>
          </a:solidFill>
          <a:latin typeface="Times New Roman" pitchFamily="18" charset="0"/>
        </a:defRPr>
      </a:lvl6pPr>
      <a:lvl7pPr marL="914400" algn="l" rtl="0" eaLnBrk="0" fontAlgn="base" hangingPunct="0">
        <a:spcBef>
          <a:spcPct val="0"/>
        </a:spcBef>
        <a:spcAft>
          <a:spcPct val="0"/>
        </a:spcAft>
        <a:defRPr sz="4400">
          <a:solidFill>
            <a:srgbClr val="990033"/>
          </a:solidFill>
          <a:latin typeface="Times New Roman" pitchFamily="18" charset="0"/>
        </a:defRPr>
      </a:lvl7pPr>
      <a:lvl8pPr marL="1371600" algn="l" rtl="0" eaLnBrk="0" fontAlgn="base" hangingPunct="0">
        <a:spcBef>
          <a:spcPct val="0"/>
        </a:spcBef>
        <a:spcAft>
          <a:spcPct val="0"/>
        </a:spcAft>
        <a:defRPr sz="4400">
          <a:solidFill>
            <a:srgbClr val="990033"/>
          </a:solidFill>
          <a:latin typeface="Times New Roman" pitchFamily="18" charset="0"/>
        </a:defRPr>
      </a:lvl8pPr>
      <a:lvl9pPr marL="1828800" algn="l" rtl="0" eaLnBrk="0" fontAlgn="base" hangingPunct="0">
        <a:spcBef>
          <a:spcPct val="0"/>
        </a:spcBef>
        <a:spcAft>
          <a:spcPct val="0"/>
        </a:spcAft>
        <a:defRPr sz="4400">
          <a:solidFill>
            <a:srgbClr val="990033"/>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png"/><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F6095C-667E-4B1C-A544-563B46948124}" type="datetime1">
              <a:rPr lang="en-US">
                <a:solidFill>
                  <a:srgbClr val="000000"/>
                </a:solidFill>
              </a:rPr>
              <a:pPr/>
              <a:t>11/11/2017</a:t>
            </a:fld>
            <a:endParaRPr lang="en-US">
              <a:solidFill>
                <a:srgbClr val="000000"/>
              </a:solidFill>
            </a:endParaRPr>
          </a:p>
        </p:txBody>
      </p:sp>
      <p:sp>
        <p:nvSpPr>
          <p:cNvPr id="6" name="Slide Number Placeholder 5"/>
          <p:cNvSpPr>
            <a:spLocks noGrp="1"/>
          </p:cNvSpPr>
          <p:nvPr>
            <p:ph type="sldNum" sz="quarter" idx="12"/>
          </p:nvPr>
        </p:nvSpPr>
        <p:spPr/>
        <p:txBody>
          <a:bodyPr/>
          <a:lstStyle/>
          <a:p>
            <a:fld id="{77FAA16C-B0B3-44F6-AB2E-78AB3E4D5993}" type="slidenum">
              <a:rPr lang="en-US">
                <a:solidFill>
                  <a:srgbClr val="000000"/>
                </a:solidFill>
              </a:rPr>
              <a:pPr/>
              <a:t>1</a:t>
            </a:fld>
            <a:endParaRPr lang="en-US">
              <a:solidFill>
                <a:srgbClr val="000000"/>
              </a:solidFill>
            </a:endParaRPr>
          </a:p>
        </p:txBody>
      </p:sp>
      <p:sp>
        <p:nvSpPr>
          <p:cNvPr id="7" name="Rectangle 2"/>
          <p:cNvSpPr txBox="1">
            <a:spLocks noChangeArrowheads="1"/>
          </p:cNvSpPr>
          <p:nvPr/>
        </p:nvSpPr>
        <p:spPr bwMode="auto">
          <a:xfrm>
            <a:off x="683525" y="685800"/>
            <a:ext cx="7772400" cy="2514600"/>
          </a:xfrm>
          <a:prstGeom prst="rect">
            <a:avLst/>
          </a:prstGeom>
          <a:noFill/>
          <a:ln>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990033"/>
                </a:solidFill>
                <a:latin typeface="+mj-lt"/>
                <a:ea typeface="+mj-ea"/>
                <a:cs typeface="+mj-cs"/>
              </a:defRPr>
            </a:lvl1pPr>
            <a:lvl2pPr algn="l" rtl="0" eaLnBrk="0" fontAlgn="base" hangingPunct="0">
              <a:spcBef>
                <a:spcPct val="0"/>
              </a:spcBef>
              <a:spcAft>
                <a:spcPct val="0"/>
              </a:spcAft>
              <a:defRPr sz="4400">
                <a:solidFill>
                  <a:srgbClr val="990033"/>
                </a:solidFill>
                <a:latin typeface="Times New Roman" pitchFamily="18" charset="0"/>
              </a:defRPr>
            </a:lvl2pPr>
            <a:lvl3pPr algn="l" rtl="0" eaLnBrk="0" fontAlgn="base" hangingPunct="0">
              <a:spcBef>
                <a:spcPct val="0"/>
              </a:spcBef>
              <a:spcAft>
                <a:spcPct val="0"/>
              </a:spcAft>
              <a:defRPr sz="4400">
                <a:solidFill>
                  <a:srgbClr val="990033"/>
                </a:solidFill>
                <a:latin typeface="Times New Roman" pitchFamily="18" charset="0"/>
              </a:defRPr>
            </a:lvl3pPr>
            <a:lvl4pPr algn="l" rtl="0" eaLnBrk="0" fontAlgn="base" hangingPunct="0">
              <a:spcBef>
                <a:spcPct val="0"/>
              </a:spcBef>
              <a:spcAft>
                <a:spcPct val="0"/>
              </a:spcAft>
              <a:defRPr sz="4400">
                <a:solidFill>
                  <a:srgbClr val="990033"/>
                </a:solidFill>
                <a:latin typeface="Times New Roman" pitchFamily="18" charset="0"/>
              </a:defRPr>
            </a:lvl4pPr>
            <a:lvl5pPr algn="l" rtl="0" eaLnBrk="0" fontAlgn="base" hangingPunct="0">
              <a:spcBef>
                <a:spcPct val="0"/>
              </a:spcBef>
              <a:spcAft>
                <a:spcPct val="0"/>
              </a:spcAft>
              <a:defRPr sz="4400">
                <a:solidFill>
                  <a:srgbClr val="990033"/>
                </a:solidFill>
                <a:latin typeface="Times New Roman" pitchFamily="18" charset="0"/>
              </a:defRPr>
            </a:lvl5pPr>
            <a:lvl6pPr marL="457200" algn="l" rtl="0" eaLnBrk="0" fontAlgn="base" hangingPunct="0">
              <a:spcBef>
                <a:spcPct val="0"/>
              </a:spcBef>
              <a:spcAft>
                <a:spcPct val="0"/>
              </a:spcAft>
              <a:defRPr sz="4400">
                <a:solidFill>
                  <a:srgbClr val="990033"/>
                </a:solidFill>
                <a:latin typeface="Times New Roman" pitchFamily="18" charset="0"/>
              </a:defRPr>
            </a:lvl6pPr>
            <a:lvl7pPr marL="914400" algn="l" rtl="0" eaLnBrk="0" fontAlgn="base" hangingPunct="0">
              <a:spcBef>
                <a:spcPct val="0"/>
              </a:spcBef>
              <a:spcAft>
                <a:spcPct val="0"/>
              </a:spcAft>
              <a:defRPr sz="4400">
                <a:solidFill>
                  <a:srgbClr val="990033"/>
                </a:solidFill>
                <a:latin typeface="Times New Roman" pitchFamily="18" charset="0"/>
              </a:defRPr>
            </a:lvl7pPr>
            <a:lvl8pPr marL="1371600" algn="l" rtl="0" eaLnBrk="0" fontAlgn="base" hangingPunct="0">
              <a:spcBef>
                <a:spcPct val="0"/>
              </a:spcBef>
              <a:spcAft>
                <a:spcPct val="0"/>
              </a:spcAft>
              <a:defRPr sz="4400">
                <a:solidFill>
                  <a:srgbClr val="990033"/>
                </a:solidFill>
                <a:latin typeface="Times New Roman" pitchFamily="18" charset="0"/>
              </a:defRPr>
            </a:lvl8pPr>
            <a:lvl9pPr marL="1828800" algn="l" rtl="0" eaLnBrk="0" fontAlgn="base" hangingPunct="0">
              <a:spcBef>
                <a:spcPct val="0"/>
              </a:spcBef>
              <a:spcAft>
                <a:spcPct val="0"/>
              </a:spcAft>
              <a:defRPr sz="4400">
                <a:solidFill>
                  <a:srgbClr val="990033"/>
                </a:solidFill>
                <a:latin typeface="Times New Roman" pitchFamily="18" charset="0"/>
              </a:defRPr>
            </a:lvl9pPr>
          </a:lstStyle>
          <a:p>
            <a:pPr lvl="0" algn="ctr"/>
            <a:endParaRPr kumimoji="0" lang="en-US" sz="2400" b="0" i="0" u="none" strike="noStrike" kern="0" cap="none" spc="0" normalizeH="0" baseline="0" noProof="0" dirty="0" smtClean="0">
              <a:ln>
                <a:noFill/>
              </a:ln>
              <a:solidFill>
                <a:srgbClr val="990033"/>
              </a:solidFill>
              <a:effectLst/>
              <a:uLnTx/>
              <a:uFillTx/>
              <a:latin typeface="Times New Roman"/>
              <a:ea typeface="+mj-ea"/>
              <a:cs typeface="+mj-cs"/>
            </a:endParaRPr>
          </a:p>
          <a:p>
            <a:pPr lvl="0" algn="ctr"/>
            <a:r>
              <a:rPr kumimoji="0" lang="en-US" sz="2400" b="1" i="0" u="none" strike="noStrike" kern="0" cap="none" spc="0" normalizeH="0" baseline="0" noProof="0" dirty="0" smtClean="0">
                <a:ln>
                  <a:noFill/>
                </a:ln>
                <a:solidFill>
                  <a:srgbClr val="990033"/>
                </a:solidFill>
                <a:effectLst/>
                <a:uLnTx/>
                <a:uFillTx/>
                <a:latin typeface="Times New Roman"/>
                <a:ea typeface="+mj-ea"/>
                <a:cs typeface="+mj-cs"/>
              </a:rPr>
              <a:t>BIA 650</a:t>
            </a:r>
          </a:p>
          <a:p>
            <a:pPr lvl="0" algn="ctr"/>
            <a:r>
              <a:rPr kumimoji="0" lang="en-US" sz="2400" b="0" i="0" u="none" strike="noStrike" kern="0" cap="none" spc="0" normalizeH="0" baseline="0" noProof="0" dirty="0" smtClean="0">
                <a:ln>
                  <a:noFill/>
                </a:ln>
                <a:solidFill>
                  <a:srgbClr val="990033"/>
                </a:solidFill>
                <a:effectLst/>
                <a:uLnTx/>
                <a:uFillTx/>
                <a:latin typeface="Times New Roman"/>
                <a:ea typeface="+mj-ea"/>
                <a:cs typeface="+mj-cs"/>
              </a:rPr>
              <a:t>Optimization and </a:t>
            </a:r>
            <a:r>
              <a:rPr kumimoji="0" lang="en-US" sz="2400" b="0" i="0" u="none" strike="noStrike" kern="0" cap="none" spc="0" normalizeH="0" baseline="0" noProof="0" smtClean="0">
                <a:ln>
                  <a:noFill/>
                </a:ln>
                <a:solidFill>
                  <a:srgbClr val="990033"/>
                </a:solidFill>
                <a:effectLst/>
                <a:uLnTx/>
                <a:uFillTx/>
                <a:latin typeface="Times New Roman"/>
                <a:ea typeface="+mj-ea"/>
                <a:cs typeface="+mj-cs"/>
              </a:rPr>
              <a:t>Process Analytics</a:t>
            </a:r>
            <a:r>
              <a:rPr kumimoji="0" lang="en-US" sz="2400" b="0" i="0" u="none" strike="noStrike" kern="0" cap="none" spc="0" normalizeH="0" baseline="0" noProof="0" dirty="0" smtClean="0">
                <a:ln>
                  <a:noFill/>
                </a:ln>
                <a:solidFill>
                  <a:srgbClr val="990033"/>
                </a:solidFill>
                <a:effectLst/>
                <a:uLnTx/>
                <a:uFillTx/>
                <a:latin typeface="Times New Roman"/>
                <a:ea typeface="+mj-ea"/>
                <a:cs typeface="+mj-cs"/>
              </a:rPr>
              <a:t/>
            </a:r>
            <a:br>
              <a:rPr kumimoji="0" lang="en-US" sz="2400" b="0" i="0" u="none" strike="noStrike" kern="0" cap="none" spc="0" normalizeH="0" baseline="0" noProof="0" dirty="0" smtClean="0">
                <a:ln>
                  <a:noFill/>
                </a:ln>
                <a:solidFill>
                  <a:srgbClr val="990033"/>
                </a:solidFill>
                <a:effectLst/>
                <a:uLnTx/>
                <a:uFillTx/>
                <a:latin typeface="Times New Roman"/>
                <a:ea typeface="+mj-ea"/>
                <a:cs typeface="+mj-cs"/>
              </a:rPr>
            </a:br>
            <a:r>
              <a:rPr lang="en-US" sz="4800" kern="0" dirty="0" smtClean="0">
                <a:latin typeface="Times New Roman"/>
              </a:rPr>
              <a:t>12</a:t>
            </a:r>
            <a:r>
              <a:rPr kumimoji="0" lang="en-US" sz="4800" b="0" i="0" u="none" strike="noStrike" kern="0" cap="none" spc="0" normalizeH="0" baseline="0" noProof="0" dirty="0" smtClean="0">
                <a:ln>
                  <a:noFill/>
                </a:ln>
                <a:solidFill>
                  <a:srgbClr val="990033"/>
                </a:solidFill>
                <a:effectLst/>
                <a:uLnTx/>
                <a:uFillTx/>
                <a:latin typeface="Times New Roman"/>
                <a:ea typeface="+mj-ea"/>
                <a:cs typeface="+mj-cs"/>
              </a:rPr>
              <a:t> </a:t>
            </a:r>
            <a:r>
              <a:rPr lang="en-US" sz="4800" kern="0" dirty="0">
                <a:latin typeface="Times New Roman"/>
              </a:rPr>
              <a:t>– Introduction to Process Mining</a:t>
            </a:r>
            <a:endParaRPr kumimoji="0" lang="en-US" sz="4800" b="0" i="0" u="none" strike="noStrike" kern="0" cap="none" spc="0" normalizeH="0" baseline="0" noProof="0" dirty="0" smtClean="0">
              <a:ln>
                <a:noFill/>
              </a:ln>
              <a:solidFill>
                <a:srgbClr val="990033"/>
              </a:solidFill>
              <a:effectLst/>
              <a:uLnTx/>
              <a:uFillTx/>
              <a:latin typeface="Times New Roman"/>
              <a:ea typeface="+mj-ea"/>
              <a:cs typeface="+mj-cs"/>
            </a:endParaRPr>
          </a:p>
        </p:txBody>
      </p:sp>
      <p:sp>
        <p:nvSpPr>
          <p:cNvPr id="8" name="Rectangle 8"/>
          <p:cNvSpPr>
            <a:spLocks noChangeArrowheads="1"/>
          </p:cNvSpPr>
          <p:nvPr/>
        </p:nvSpPr>
        <p:spPr bwMode="auto">
          <a:xfrm>
            <a:off x="1447800" y="3483208"/>
            <a:ext cx="6400800" cy="253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a:spcBef>
                <a:spcPct val="50000"/>
              </a:spcBef>
            </a:pPr>
            <a:r>
              <a:rPr lang="en-US" sz="2400" b="1" dirty="0">
                <a:solidFill>
                  <a:schemeClr val="accent2"/>
                </a:solidFill>
                <a:latin typeface="Arial" charset="0"/>
              </a:rPr>
              <a:t>Concept and content of workflow </a:t>
            </a:r>
            <a:r>
              <a:rPr lang="en-US" sz="2400" b="1" dirty="0" smtClean="0">
                <a:solidFill>
                  <a:schemeClr val="accent2"/>
                </a:solidFill>
                <a:latin typeface="Arial" charset="0"/>
              </a:rPr>
              <a:t>logs </a:t>
            </a:r>
            <a:endParaRPr lang="en-US" sz="2400" b="1" dirty="0">
              <a:solidFill>
                <a:schemeClr val="accent2"/>
              </a:solidFill>
              <a:latin typeface="Arial" charset="0"/>
            </a:endParaRPr>
          </a:p>
          <a:p>
            <a:pPr>
              <a:spcBef>
                <a:spcPct val="50000"/>
              </a:spcBef>
            </a:pPr>
            <a:r>
              <a:rPr lang="en-US" sz="2400" b="1" dirty="0" smtClean="0">
                <a:solidFill>
                  <a:schemeClr val="accent2"/>
                </a:solidFill>
                <a:latin typeface="Arial" charset="0"/>
              </a:rPr>
              <a:t>Discovering </a:t>
            </a:r>
            <a:r>
              <a:rPr lang="en-US" sz="2400" b="1" dirty="0">
                <a:solidFill>
                  <a:schemeClr val="accent2"/>
                </a:solidFill>
                <a:latin typeface="Arial" charset="0"/>
              </a:rPr>
              <a:t>the underlying </a:t>
            </a:r>
            <a:r>
              <a:rPr lang="en-US" sz="2400" b="1" dirty="0" smtClean="0">
                <a:solidFill>
                  <a:schemeClr val="accent2"/>
                </a:solidFill>
                <a:latin typeface="Arial" charset="0"/>
              </a:rPr>
              <a:t>process</a:t>
            </a:r>
            <a:endParaRPr lang="en-US" sz="2400" b="1" dirty="0">
              <a:solidFill>
                <a:schemeClr val="accent2"/>
              </a:solidFill>
              <a:latin typeface="Arial" charset="0"/>
            </a:endParaRPr>
          </a:p>
          <a:p>
            <a:pPr>
              <a:spcBef>
                <a:spcPct val="50000"/>
              </a:spcBef>
            </a:pPr>
            <a:r>
              <a:rPr lang="en-US" sz="2400" b="1" dirty="0" smtClean="0">
                <a:solidFill>
                  <a:schemeClr val="accent2"/>
                </a:solidFill>
                <a:latin typeface="Arial" charset="0"/>
              </a:rPr>
              <a:t>Discovering exceptions</a:t>
            </a:r>
          </a:p>
          <a:p>
            <a:pPr>
              <a:spcBef>
                <a:spcPct val="50000"/>
              </a:spcBef>
            </a:pPr>
            <a:r>
              <a:rPr lang="en-US" sz="2400" b="1" dirty="0" smtClean="0">
                <a:solidFill>
                  <a:schemeClr val="accent2"/>
                </a:solidFill>
                <a:latin typeface="Arial" charset="0"/>
              </a:rPr>
              <a:t>Homework</a:t>
            </a:r>
            <a:endParaRPr lang="en-US" sz="2400" b="1" dirty="0">
              <a:solidFill>
                <a:schemeClr val="accent2"/>
              </a:solidFill>
              <a:latin typeface="Arial" charset="0"/>
            </a:endParaRPr>
          </a:p>
          <a:p>
            <a:pPr>
              <a:spcBef>
                <a:spcPct val="50000"/>
              </a:spcBef>
            </a:pPr>
            <a:endParaRPr lang="en-US" b="1" dirty="0">
              <a:solidFill>
                <a:schemeClr val="accent2"/>
              </a:solidFill>
              <a:latin typeface="Arial" charset="0"/>
            </a:endParaRPr>
          </a:p>
        </p:txBody>
      </p:sp>
      <p:sp>
        <p:nvSpPr>
          <p:cNvPr id="2" name="TextBox 1"/>
          <p:cNvSpPr txBox="1"/>
          <p:nvPr/>
        </p:nvSpPr>
        <p:spPr>
          <a:xfrm>
            <a:off x="2209800" y="6474023"/>
            <a:ext cx="4572000" cy="307777"/>
          </a:xfrm>
          <a:prstGeom prst="rect">
            <a:avLst/>
          </a:prstGeom>
          <a:noFill/>
        </p:spPr>
        <p:txBody>
          <a:bodyPr wrap="square" rtlCol="0">
            <a:spAutoFit/>
          </a:bodyPr>
          <a:lstStyle/>
          <a:p>
            <a:pPr algn="ctr"/>
            <a:r>
              <a:rPr lang="en-US" sz="1400" dirty="0" smtClean="0"/>
              <a:t>Copyright. E. A. Stohr, 2017</a:t>
            </a:r>
            <a:endParaRPr lang="en-US" sz="1400" dirty="0"/>
          </a:p>
        </p:txBody>
      </p:sp>
    </p:spTree>
    <p:extLst>
      <p:ext uri="{BB962C8B-B14F-4D97-AF65-F5344CB8AC3E}">
        <p14:creationId xmlns:p14="http://schemas.microsoft.com/office/powerpoint/2010/main" val="2919997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19200" y="775855"/>
            <a:ext cx="7413026" cy="5853545"/>
          </a:xfrm>
        </p:spPr>
      </p:pic>
      <p:sp>
        <p:nvSpPr>
          <p:cNvPr id="5" name="Title 1"/>
          <p:cNvSpPr>
            <a:spLocks noGrp="1"/>
          </p:cNvSpPr>
          <p:nvPr>
            <p:ph type="title"/>
          </p:nvPr>
        </p:nvSpPr>
        <p:spPr>
          <a:xfrm>
            <a:off x="1447800" y="76200"/>
            <a:ext cx="7696200" cy="533400"/>
          </a:xfrm>
        </p:spPr>
        <p:txBody>
          <a:bodyPr/>
          <a:lstStyle/>
          <a:p>
            <a:r>
              <a:rPr lang="en-US" b="1" dirty="0" smtClean="0">
                <a:cs typeface="Times New Roman" pitchFamily="18" charset="0"/>
              </a:rPr>
              <a:t>Three Types of Process Mining</a:t>
            </a:r>
            <a:endParaRPr lang="en-US" b="1" dirty="0">
              <a:cs typeface="Times New Roman" pitchFamily="18" charset="0"/>
            </a:endParaRPr>
          </a:p>
        </p:txBody>
      </p:sp>
    </p:spTree>
    <p:extLst>
      <p:ext uri="{BB962C8B-B14F-4D97-AF65-F5344CB8AC3E}">
        <p14:creationId xmlns:p14="http://schemas.microsoft.com/office/powerpoint/2010/main" val="33592490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xfrm>
            <a:off x="8517806" y="5700567"/>
            <a:ext cx="260077" cy="25896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gn="l" eaLnBrk="0" hangingPunct="0">
              <a:spcBef>
                <a:spcPts val="1617"/>
              </a:spcBef>
              <a:buClr>
                <a:srgbClr val="000000"/>
              </a:buClr>
              <a:buSzPct val="100000"/>
              <a:buFont typeface="Helvetica Neue Light" charset="0"/>
              <a:buChar char="•"/>
              <a:defRPr sz="2800">
                <a:solidFill>
                  <a:schemeClr val="tx1"/>
                </a:solidFill>
                <a:latin typeface="Helvetica Neue Light" charset="0"/>
                <a:ea typeface="ヒラギノ角ゴ ProN W3" charset="-128"/>
                <a:sym typeface="Helvetica Neue Light" charset="0"/>
              </a:defRPr>
            </a:lvl1pPr>
            <a:lvl2pPr marL="26669796" indent="-26348339" algn="l" eaLnBrk="0" hangingPunct="0">
              <a:spcBef>
                <a:spcPts val="1266"/>
              </a:spcBef>
              <a:buSzPct val="100000"/>
              <a:buFont typeface="Helvetica Neue Light" charset="0"/>
              <a:buChar char="•"/>
              <a:defRPr sz="2700">
                <a:solidFill>
                  <a:schemeClr val="tx1"/>
                </a:solidFill>
                <a:latin typeface="Helvetica Neue Light" charset="0"/>
                <a:ea typeface="ヒラギノ角ゴ ProN W3" charset="-128"/>
                <a:sym typeface="Helvetica Neue Light" charset="0"/>
              </a:defRPr>
            </a:lvl2pPr>
            <a:lvl3pPr marL="946513" indent="-312528" algn="l" eaLnBrk="0" hangingPunct="0">
              <a:spcBef>
                <a:spcPts val="1055"/>
              </a:spcBef>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3pPr>
            <a:lvl4pPr marL="1196536" indent="-312528" algn="l" eaLnBrk="0" hangingPunct="0">
              <a:spcBef>
                <a:spcPts val="914"/>
              </a:spcBef>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4pPr>
            <a:lvl5pPr marL="1437629" indent="-312528" algn="l" eaLnBrk="0" hangingPunct="0">
              <a:spcBef>
                <a:spcPts val="703"/>
              </a:spcBef>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5pPr>
            <a:lvl6pPr marL="1759086" indent="-312528" eaLnBrk="0" fontAlgn="base" hangingPunct="0">
              <a:spcBef>
                <a:spcPts val="703"/>
              </a:spcBef>
              <a:spcAft>
                <a:spcPct val="0"/>
              </a:spcAft>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6pPr>
            <a:lvl7pPr marL="2080543" indent="-312528" eaLnBrk="0" fontAlgn="base" hangingPunct="0">
              <a:spcBef>
                <a:spcPts val="703"/>
              </a:spcBef>
              <a:spcAft>
                <a:spcPct val="0"/>
              </a:spcAft>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7pPr>
            <a:lvl8pPr marL="2402001" indent="-312528" eaLnBrk="0" fontAlgn="base" hangingPunct="0">
              <a:spcBef>
                <a:spcPts val="703"/>
              </a:spcBef>
              <a:spcAft>
                <a:spcPct val="0"/>
              </a:spcAft>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8pPr>
            <a:lvl9pPr marL="2723458" indent="-312528" eaLnBrk="0" fontAlgn="base" hangingPunct="0">
              <a:spcBef>
                <a:spcPts val="703"/>
              </a:spcBef>
              <a:spcAft>
                <a:spcPct val="0"/>
              </a:spcAft>
              <a:buClr>
                <a:srgbClr val="000000"/>
              </a:buClr>
              <a:buSzPct val="100000"/>
              <a:buFont typeface="Helvetica Neue Light" charset="0"/>
              <a:buChar char="•"/>
              <a:defRPr sz="2400">
                <a:solidFill>
                  <a:schemeClr val="tx1"/>
                </a:solidFill>
                <a:latin typeface="Helvetica Neue Light" charset="0"/>
                <a:ea typeface="ヒラギノ角ゴ ProN W3" charset="-128"/>
                <a:sym typeface="Helvetica Neue Light" charset="0"/>
              </a:defRPr>
            </a:lvl9pPr>
          </a:lstStyle>
          <a:p>
            <a:pPr algn="ctr" eaLnBrk="1" hangingPunct="1">
              <a:spcBef>
                <a:spcPct val="0"/>
              </a:spcBef>
              <a:buClrTx/>
              <a:buSzTx/>
              <a:buFontTx/>
              <a:buNone/>
            </a:pPr>
            <a:fld id="{A3F94AD9-27DA-4F36-A9BC-7B1159163A91}" type="slidenum">
              <a:rPr lang="en-US" altLang="en-US" sz="1400"/>
              <a:pPr algn="ctr" eaLnBrk="1" hangingPunct="1">
                <a:spcBef>
                  <a:spcPct val="0"/>
                </a:spcBef>
                <a:buClrTx/>
                <a:buSzTx/>
                <a:buFontTx/>
                <a:buNone/>
              </a:pPr>
              <a:t>11</a:t>
            </a:fld>
            <a:endParaRPr lang="en-US" altLang="en-US" sz="1400"/>
          </a:p>
        </p:txBody>
      </p:sp>
      <p:sp>
        <p:nvSpPr>
          <p:cNvPr id="14339" name="Rectangle 1"/>
          <p:cNvSpPr>
            <a:spLocks noGrp="1" noChangeArrowheads="1"/>
          </p:cNvSpPr>
          <p:nvPr>
            <p:ph type="title"/>
          </p:nvPr>
        </p:nvSpPr>
        <p:spPr>
          <a:xfrm>
            <a:off x="1456079" y="0"/>
            <a:ext cx="7402711" cy="685800"/>
          </a:xfrm>
        </p:spPr>
        <p:txBody>
          <a:bodyPr/>
          <a:lstStyle/>
          <a:p>
            <a:pPr eaLnBrk="1" hangingPunct="1"/>
            <a:r>
              <a:rPr lang="en-US" altLang="en-US" b="1" dirty="0" smtClean="0"/>
              <a:t>Event Log Construction </a:t>
            </a:r>
          </a:p>
        </p:txBody>
      </p:sp>
      <p:sp>
        <p:nvSpPr>
          <p:cNvPr id="14340" name="Rectangle 2"/>
          <p:cNvSpPr>
            <a:spLocks noGrp="1" noChangeArrowheads="1"/>
          </p:cNvSpPr>
          <p:nvPr>
            <p:ph type="body" idx="1"/>
          </p:nvPr>
        </p:nvSpPr>
        <p:spPr>
          <a:xfrm>
            <a:off x="162760" y="914400"/>
            <a:ext cx="8759098" cy="1569549"/>
          </a:xfrm>
        </p:spPr>
        <p:txBody>
          <a:bodyPr lIns="64291" tIns="32146" rIns="64291" bIns="32146"/>
          <a:lstStyle/>
          <a:p>
            <a:pPr marL="310296" indent="-287972" eaLnBrk="1" hangingPunct="1"/>
            <a:r>
              <a:rPr lang="en-US" altLang="en-US" sz="2800" dirty="0" smtClean="0"/>
              <a:t>Input data needs to be mapped onto </a:t>
            </a:r>
            <a:r>
              <a:rPr lang="en-US" altLang="en-US" sz="2800" dirty="0" smtClean="0">
                <a:latin typeface="Helvetica Neue" charset="0"/>
                <a:sym typeface="Helvetica Neue" charset="0"/>
              </a:rPr>
              <a:t>event</a:t>
            </a:r>
            <a:r>
              <a:rPr lang="en-US" altLang="en-US" sz="2800" dirty="0" smtClean="0"/>
              <a:t> </a:t>
            </a:r>
            <a:r>
              <a:rPr lang="en-US" altLang="en-US" sz="2800" dirty="0" smtClean="0">
                <a:latin typeface="Helvetica Neue" charset="0"/>
                <a:sym typeface="Helvetica Neue" charset="0"/>
              </a:rPr>
              <a:t>sequences</a:t>
            </a:r>
            <a:r>
              <a:rPr lang="en-US" altLang="en-US" sz="2800" dirty="0" smtClean="0"/>
              <a:t> in MXML</a:t>
            </a:r>
          </a:p>
          <a:p>
            <a:pPr marL="310296" indent="-287972" eaLnBrk="1" hangingPunct="1"/>
            <a:r>
              <a:rPr lang="en-US" altLang="en-US" sz="2800" dirty="0" err="1" smtClean="0"/>
              <a:t>Fluxicon’s</a:t>
            </a:r>
            <a:r>
              <a:rPr lang="en-US" altLang="en-US" sz="2800" dirty="0" smtClean="0"/>
              <a:t> tool </a:t>
            </a:r>
            <a:r>
              <a:rPr lang="en-US" altLang="en-US" sz="2800" dirty="0" smtClean="0">
                <a:latin typeface="Helvetica Neue" charset="0"/>
                <a:sym typeface="Helvetica Neue" charset="0"/>
              </a:rPr>
              <a:t>Nitro </a:t>
            </a:r>
            <a:r>
              <a:rPr lang="en-US" altLang="en-US" sz="2800" dirty="0" smtClean="0"/>
              <a:t>makes this easy</a:t>
            </a:r>
          </a:p>
        </p:txBody>
      </p:sp>
      <p:grpSp>
        <p:nvGrpSpPr>
          <p:cNvPr id="4" name="Group 3"/>
          <p:cNvGrpSpPr/>
          <p:nvPr/>
        </p:nvGrpSpPr>
        <p:grpSpPr>
          <a:xfrm>
            <a:off x="248579" y="2575864"/>
            <a:ext cx="8388204" cy="2273302"/>
            <a:chOff x="116505" y="2985649"/>
            <a:chExt cx="9012251" cy="3191661"/>
          </a:xfrm>
        </p:grpSpPr>
        <p:pic>
          <p:nvPicPr>
            <p:cNvPr id="143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9" y="3705392"/>
              <a:ext cx="785813" cy="103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342" name="Rectangle 4"/>
            <p:cNvSpPr>
              <a:spLocks/>
            </p:cNvSpPr>
            <p:nvPr/>
          </p:nvSpPr>
          <p:spPr bwMode="auto">
            <a:xfrm>
              <a:off x="1622971" y="4175318"/>
              <a:ext cx="483320" cy="53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lgn="l" eaLnBrk="0" hangingPunct="0">
                <a:spcBef>
                  <a:spcPts val="2300"/>
                </a:spcBef>
                <a:buClr>
                  <a:srgbClr val="000000"/>
                </a:buClr>
                <a:buSzPct val="100000"/>
                <a:buFont typeface="Helvetica Neue Light" charset="0"/>
                <a:buChar char="•"/>
                <a:defRPr sz="4000">
                  <a:solidFill>
                    <a:schemeClr val="tx1"/>
                  </a:solidFill>
                  <a:latin typeface="Helvetica Neue Light" charset="0"/>
                  <a:ea typeface="ヒラギノ角ゴ ProN W3" charset="-128"/>
                  <a:sym typeface="Helvetica Neue Light" charset="0"/>
                </a:defRPr>
              </a:lvl1pPr>
              <a:lvl2pPr marL="37931725" indent="-37474525" algn="l" eaLnBrk="0" hangingPunct="0">
                <a:spcBef>
                  <a:spcPts val="1800"/>
                </a:spcBef>
                <a:buSzPct val="100000"/>
                <a:buFont typeface="Helvetica Neue Light" charset="0"/>
                <a:buChar char="•"/>
                <a:defRPr sz="3800">
                  <a:solidFill>
                    <a:schemeClr val="tx1"/>
                  </a:solidFill>
                  <a:latin typeface="Helvetica Neue Light" charset="0"/>
                  <a:ea typeface="ヒラギノ角ゴ ProN W3" charset="-128"/>
                  <a:sym typeface="Helvetica Neue Light" charset="0"/>
                </a:defRPr>
              </a:lvl2pPr>
              <a:lvl3pPr marL="1346200" indent="-444500" algn="l" eaLnBrk="0" hangingPunct="0">
                <a:spcBef>
                  <a:spcPts val="15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3pPr>
              <a:lvl4pPr marL="1701800" indent="-444500" algn="l" eaLnBrk="0" hangingPunct="0">
                <a:spcBef>
                  <a:spcPts val="13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4pPr>
              <a:lvl5pPr marL="2044700" indent="-444500" algn="l" eaLnBrk="0" hangingPunct="0">
                <a:spcBef>
                  <a:spcPts val="10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5pPr>
              <a:lvl6pPr marL="25019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6pPr>
              <a:lvl7pPr marL="29591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7pPr>
              <a:lvl8pPr marL="34163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8pPr>
              <a:lvl9pPr marL="38735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9pPr>
            </a:lstStyle>
            <a:p>
              <a:pPr algn="ctr" eaLnBrk="1" hangingPunct="1">
                <a:spcBef>
                  <a:spcPct val="0"/>
                </a:spcBef>
                <a:buClrTx/>
                <a:buSzTx/>
                <a:buFontTx/>
                <a:buNone/>
              </a:pPr>
              <a:r>
                <a:rPr lang="en-US" altLang="en-US" sz="1500">
                  <a:solidFill>
                    <a:srgbClr val="FFFFFF"/>
                  </a:solidFill>
                  <a:latin typeface="Helvetica Neue" charset="0"/>
                  <a:sym typeface="Helvetica Neue" charset="0"/>
                </a:rPr>
                <a:t>CSV</a:t>
              </a:r>
            </a:p>
            <a:p>
              <a:pPr algn="ctr" eaLnBrk="1" hangingPunct="1">
                <a:spcBef>
                  <a:spcPct val="0"/>
                </a:spcBef>
                <a:buClrTx/>
                <a:buSzTx/>
                <a:buFontTx/>
                <a:buNone/>
              </a:pPr>
              <a:r>
                <a:rPr lang="en-US" altLang="en-US" sz="1500">
                  <a:solidFill>
                    <a:srgbClr val="FFFFFF"/>
                  </a:solidFill>
                  <a:latin typeface="Helvetica Neue" charset="0"/>
                  <a:sym typeface="Helvetica Neue" charset="0"/>
                </a:rPr>
                <a:t>Data</a:t>
              </a:r>
            </a:p>
          </p:txBody>
        </p:sp>
        <p:sp>
          <p:nvSpPr>
            <p:cNvPr id="14343" name="Line 5"/>
            <p:cNvSpPr>
              <a:spLocks noChangeShapeType="1"/>
            </p:cNvSpPr>
            <p:nvPr/>
          </p:nvSpPr>
          <p:spPr bwMode="auto">
            <a:xfrm rot="10800000" flipH="1">
              <a:off x="1290934" y="4225547"/>
              <a:ext cx="411881" cy="1117"/>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pic>
          <p:nvPicPr>
            <p:cNvPr id="1434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529" y="3709857"/>
              <a:ext cx="785813" cy="103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345" name="Rectangle 7"/>
            <p:cNvSpPr>
              <a:spLocks/>
            </p:cNvSpPr>
            <p:nvPr/>
          </p:nvSpPr>
          <p:spPr bwMode="auto">
            <a:xfrm>
              <a:off x="6073704" y="4171969"/>
              <a:ext cx="785813"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lgn="l" eaLnBrk="0" hangingPunct="0">
                <a:spcBef>
                  <a:spcPts val="2300"/>
                </a:spcBef>
                <a:buClr>
                  <a:srgbClr val="000000"/>
                </a:buClr>
                <a:buSzPct val="100000"/>
                <a:buFont typeface="Helvetica Neue Light" charset="0"/>
                <a:buChar char="•"/>
                <a:defRPr sz="4000">
                  <a:solidFill>
                    <a:schemeClr val="tx1"/>
                  </a:solidFill>
                  <a:latin typeface="Helvetica Neue Light" charset="0"/>
                  <a:ea typeface="ヒラギノ角ゴ ProN W3" charset="-128"/>
                  <a:sym typeface="Helvetica Neue Light" charset="0"/>
                </a:defRPr>
              </a:lvl1pPr>
              <a:lvl2pPr marL="37931725" indent="-37474525" algn="l" eaLnBrk="0" hangingPunct="0">
                <a:spcBef>
                  <a:spcPts val="1800"/>
                </a:spcBef>
                <a:buSzPct val="100000"/>
                <a:buFont typeface="Helvetica Neue Light" charset="0"/>
                <a:buChar char="•"/>
                <a:defRPr sz="3800">
                  <a:solidFill>
                    <a:schemeClr val="tx1"/>
                  </a:solidFill>
                  <a:latin typeface="Helvetica Neue Light" charset="0"/>
                  <a:ea typeface="ヒラギノ角ゴ ProN W3" charset="-128"/>
                  <a:sym typeface="Helvetica Neue Light" charset="0"/>
                </a:defRPr>
              </a:lvl2pPr>
              <a:lvl3pPr marL="1346200" indent="-444500" algn="l" eaLnBrk="0" hangingPunct="0">
                <a:spcBef>
                  <a:spcPts val="15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3pPr>
              <a:lvl4pPr marL="1701800" indent="-444500" algn="l" eaLnBrk="0" hangingPunct="0">
                <a:spcBef>
                  <a:spcPts val="13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4pPr>
              <a:lvl5pPr marL="2044700" indent="-444500" algn="l" eaLnBrk="0" hangingPunct="0">
                <a:spcBef>
                  <a:spcPts val="10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5pPr>
              <a:lvl6pPr marL="25019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6pPr>
              <a:lvl7pPr marL="29591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7pPr>
              <a:lvl8pPr marL="34163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8pPr>
              <a:lvl9pPr marL="38735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9pPr>
            </a:lstStyle>
            <a:p>
              <a:pPr algn="ctr" eaLnBrk="1" hangingPunct="1">
                <a:spcBef>
                  <a:spcPct val="0"/>
                </a:spcBef>
                <a:buClrTx/>
                <a:buSzTx/>
                <a:buFontTx/>
                <a:buNone/>
              </a:pPr>
              <a:r>
                <a:rPr lang="en-US" altLang="en-US" sz="1500">
                  <a:solidFill>
                    <a:srgbClr val="FFFFFF"/>
                  </a:solidFill>
                  <a:latin typeface="Helvetica Neue" charset="0"/>
                  <a:sym typeface="Helvetica Neue" charset="0"/>
                </a:rPr>
                <a:t>Event</a:t>
              </a:r>
            </a:p>
            <a:p>
              <a:pPr algn="ctr" eaLnBrk="1" hangingPunct="1">
                <a:spcBef>
                  <a:spcPct val="0"/>
                </a:spcBef>
                <a:buClrTx/>
                <a:buSzTx/>
                <a:buFontTx/>
                <a:buNone/>
              </a:pPr>
              <a:r>
                <a:rPr lang="en-US" altLang="en-US" sz="1500">
                  <a:solidFill>
                    <a:srgbClr val="FFFFFF"/>
                  </a:solidFill>
                  <a:latin typeface="Helvetica Neue" charset="0"/>
                  <a:sym typeface="Helvetica Neue" charset="0"/>
                </a:rPr>
                <a:t>Log</a:t>
              </a:r>
            </a:p>
          </p:txBody>
        </p:sp>
        <p:sp>
          <p:nvSpPr>
            <p:cNvPr id="14346" name="Line 8"/>
            <p:cNvSpPr>
              <a:spLocks noChangeShapeType="1"/>
            </p:cNvSpPr>
            <p:nvPr/>
          </p:nvSpPr>
          <p:spPr bwMode="auto">
            <a:xfrm>
              <a:off x="4114800" y="4226663"/>
              <a:ext cx="427509" cy="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4347" name="Rectangle 9"/>
            <p:cNvSpPr>
              <a:spLocks/>
            </p:cNvSpPr>
            <p:nvPr/>
          </p:nvSpPr>
          <p:spPr bwMode="auto">
            <a:xfrm>
              <a:off x="1912956" y="5360244"/>
              <a:ext cx="2629353" cy="8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lgn="l" eaLnBrk="0" hangingPunct="0">
                <a:spcBef>
                  <a:spcPts val="2300"/>
                </a:spcBef>
                <a:buClr>
                  <a:srgbClr val="000000"/>
                </a:buClr>
                <a:buSzPct val="100000"/>
                <a:buFont typeface="Helvetica Neue Light" charset="0"/>
                <a:buChar char="•"/>
                <a:defRPr sz="4000">
                  <a:solidFill>
                    <a:schemeClr val="tx1"/>
                  </a:solidFill>
                  <a:latin typeface="Helvetica Neue Light" charset="0"/>
                  <a:ea typeface="ヒラギノ角ゴ ProN W3" charset="-128"/>
                  <a:sym typeface="Helvetica Neue Light" charset="0"/>
                </a:defRPr>
              </a:lvl1pPr>
              <a:lvl2pPr marL="37931725" indent="-37474525" algn="l" eaLnBrk="0" hangingPunct="0">
                <a:spcBef>
                  <a:spcPts val="1800"/>
                </a:spcBef>
                <a:buSzPct val="100000"/>
                <a:buFont typeface="Helvetica Neue Light" charset="0"/>
                <a:buChar char="•"/>
                <a:defRPr sz="3800">
                  <a:solidFill>
                    <a:schemeClr val="tx1"/>
                  </a:solidFill>
                  <a:latin typeface="Helvetica Neue Light" charset="0"/>
                  <a:ea typeface="ヒラギノ角ゴ ProN W3" charset="-128"/>
                  <a:sym typeface="Helvetica Neue Light" charset="0"/>
                </a:defRPr>
              </a:lvl2pPr>
              <a:lvl3pPr marL="1346200" indent="-444500" algn="l" eaLnBrk="0" hangingPunct="0">
                <a:spcBef>
                  <a:spcPts val="15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3pPr>
              <a:lvl4pPr marL="1701800" indent="-444500" algn="l" eaLnBrk="0" hangingPunct="0">
                <a:spcBef>
                  <a:spcPts val="13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4pPr>
              <a:lvl5pPr marL="2044700" indent="-444500" algn="l" eaLnBrk="0" hangingPunct="0">
                <a:spcBef>
                  <a:spcPts val="10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5pPr>
              <a:lvl6pPr marL="25019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6pPr>
              <a:lvl7pPr marL="29591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7pPr>
              <a:lvl8pPr marL="34163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8pPr>
              <a:lvl9pPr marL="38735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9pPr>
            </a:lstStyle>
            <a:p>
              <a:pPr eaLnBrk="1" hangingPunct="1">
                <a:buClrTx/>
                <a:buSzTx/>
                <a:buFontTx/>
                <a:buNone/>
              </a:pPr>
              <a:r>
                <a:rPr lang="en-US" altLang="en-US" sz="2100" dirty="0">
                  <a:solidFill>
                    <a:srgbClr val="000000"/>
                  </a:solidFill>
                </a:rPr>
                <a:t>Download from </a:t>
              </a:r>
              <a:r>
                <a:rPr lang="en-US" altLang="en-US" sz="2100" b="1" u="sng" dirty="0">
                  <a:solidFill>
                    <a:srgbClr val="000000"/>
                  </a:solidFill>
                </a:rPr>
                <a:t>fluxicon.com/nitro</a:t>
              </a:r>
              <a:r>
                <a:rPr lang="en-US" altLang="en-US" sz="2100" b="1" dirty="0">
                  <a:solidFill>
                    <a:srgbClr val="000000"/>
                  </a:solidFill>
                </a:rPr>
                <a:t/>
              </a:r>
              <a:br>
                <a:rPr lang="en-US" altLang="en-US" sz="2100" b="1" dirty="0">
                  <a:solidFill>
                    <a:srgbClr val="000000"/>
                  </a:solidFill>
                </a:rPr>
              </a:br>
              <a:endParaRPr lang="en-US" altLang="en-US" sz="2100" b="1" dirty="0">
                <a:solidFill>
                  <a:srgbClr val="000000"/>
                </a:solidFill>
              </a:endParaRPr>
            </a:p>
          </p:txBody>
        </p:sp>
        <p:pic>
          <p:nvPicPr>
            <p:cNvPr id="1434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1017" y="3462064"/>
              <a:ext cx="2083416" cy="151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Line 8"/>
            <p:cNvSpPr>
              <a:spLocks noChangeShapeType="1"/>
            </p:cNvSpPr>
            <p:nvPr/>
          </p:nvSpPr>
          <p:spPr bwMode="auto">
            <a:xfrm>
              <a:off x="5668491" y="4209289"/>
              <a:ext cx="427509" cy="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pic>
          <p:nvPicPr>
            <p:cNvPr id="14" name="Picture 3"/>
            <p:cNvPicPr>
              <a:picLocks noChangeAspect="1" noChangeArrowheads="1"/>
            </p:cNvPicPr>
            <p:nvPr/>
          </p:nvPicPr>
          <p:blipFill>
            <a:blip r:embed="rId4"/>
            <a:srcRect r="20045"/>
            <a:stretch>
              <a:fillRect/>
            </a:stretch>
          </p:blipFill>
          <p:spPr bwMode="auto">
            <a:xfrm>
              <a:off x="6287458" y="3629490"/>
              <a:ext cx="1638598" cy="124122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Line 8"/>
            <p:cNvSpPr>
              <a:spLocks noChangeShapeType="1"/>
            </p:cNvSpPr>
            <p:nvPr/>
          </p:nvSpPr>
          <p:spPr bwMode="auto">
            <a:xfrm>
              <a:off x="8077200" y="4171969"/>
              <a:ext cx="427509" cy="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extBox 1"/>
            <p:cNvSpPr txBox="1"/>
            <p:nvPr/>
          </p:nvSpPr>
          <p:spPr>
            <a:xfrm>
              <a:off x="2394883" y="2985649"/>
              <a:ext cx="1569549" cy="341919"/>
            </a:xfrm>
            <a:prstGeom prst="rect">
              <a:avLst/>
            </a:prstGeom>
            <a:noFill/>
          </p:spPr>
          <p:txBody>
            <a:bodyPr wrap="square" lIns="64291" tIns="32146" rIns="64291" bIns="32146" rtlCol="0">
              <a:spAutoFit/>
            </a:bodyPr>
            <a:lstStyle/>
            <a:p>
              <a:r>
                <a:rPr lang="en-US" dirty="0" smtClean="0"/>
                <a:t>NITRO</a:t>
              </a:r>
              <a:endParaRPr lang="en-US" dirty="0"/>
            </a:p>
          </p:txBody>
        </p:sp>
        <p:sp>
          <p:nvSpPr>
            <p:cNvPr id="17" name="TextBox 16"/>
            <p:cNvSpPr txBox="1"/>
            <p:nvPr/>
          </p:nvSpPr>
          <p:spPr>
            <a:xfrm>
              <a:off x="6293441" y="3113602"/>
              <a:ext cx="1569549" cy="341919"/>
            </a:xfrm>
            <a:prstGeom prst="rect">
              <a:avLst/>
            </a:prstGeom>
            <a:noFill/>
          </p:spPr>
          <p:txBody>
            <a:bodyPr wrap="square" lIns="64291" tIns="32146" rIns="64291" bIns="32146" rtlCol="0">
              <a:spAutoFit/>
            </a:bodyPr>
            <a:lstStyle/>
            <a:p>
              <a:r>
                <a:rPr lang="en-US" dirty="0" smtClean="0"/>
                <a:t>PROM</a:t>
              </a:r>
              <a:endParaRPr lang="en-US" dirty="0"/>
            </a:p>
          </p:txBody>
        </p:sp>
        <p:sp>
          <p:nvSpPr>
            <p:cNvPr id="18" name="Rectangle 5"/>
            <p:cNvSpPr>
              <a:spLocks/>
            </p:cNvSpPr>
            <p:nvPr/>
          </p:nvSpPr>
          <p:spPr bwMode="auto">
            <a:xfrm>
              <a:off x="5186298" y="5146278"/>
              <a:ext cx="3942458" cy="930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lgn="l" eaLnBrk="0" hangingPunct="0">
                <a:spcBef>
                  <a:spcPts val="2300"/>
                </a:spcBef>
                <a:buClr>
                  <a:srgbClr val="000000"/>
                </a:buClr>
                <a:buSzPct val="100000"/>
                <a:buFont typeface="Helvetica Neue Light" charset="0"/>
                <a:buChar char="•"/>
                <a:defRPr sz="4000">
                  <a:solidFill>
                    <a:schemeClr val="tx1"/>
                  </a:solidFill>
                  <a:latin typeface="Helvetica Neue Light" charset="0"/>
                  <a:ea typeface="ヒラギノ角ゴ ProN W3" charset="-128"/>
                  <a:sym typeface="Helvetica Neue Light" charset="0"/>
                </a:defRPr>
              </a:lvl1pPr>
              <a:lvl2pPr marL="37931725" indent="-37474525" algn="l" eaLnBrk="0" hangingPunct="0">
                <a:spcBef>
                  <a:spcPts val="1800"/>
                </a:spcBef>
                <a:buSzPct val="100000"/>
                <a:buFont typeface="Helvetica Neue Light" charset="0"/>
                <a:buChar char="•"/>
                <a:defRPr sz="3800">
                  <a:solidFill>
                    <a:schemeClr val="tx1"/>
                  </a:solidFill>
                  <a:latin typeface="Helvetica Neue Light" charset="0"/>
                  <a:ea typeface="ヒラギノ角ゴ ProN W3" charset="-128"/>
                  <a:sym typeface="Helvetica Neue Light" charset="0"/>
                </a:defRPr>
              </a:lvl2pPr>
              <a:lvl3pPr marL="1346200" indent="-444500" algn="l" eaLnBrk="0" hangingPunct="0">
                <a:spcBef>
                  <a:spcPts val="15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3pPr>
              <a:lvl4pPr marL="1701800" indent="-444500" algn="l" eaLnBrk="0" hangingPunct="0">
                <a:spcBef>
                  <a:spcPts val="13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4pPr>
              <a:lvl5pPr marL="2044700" indent="-444500" algn="l" eaLnBrk="0" hangingPunct="0">
                <a:spcBef>
                  <a:spcPts val="1000"/>
                </a:spcBef>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5pPr>
              <a:lvl6pPr marL="25019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6pPr>
              <a:lvl7pPr marL="29591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7pPr>
              <a:lvl8pPr marL="34163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8pPr>
              <a:lvl9pPr marL="3873500" indent="-444500" eaLnBrk="0" fontAlgn="base" hangingPunct="0">
                <a:spcBef>
                  <a:spcPts val="1000"/>
                </a:spcBef>
                <a:spcAft>
                  <a:spcPct val="0"/>
                </a:spcAft>
                <a:buClr>
                  <a:srgbClr val="000000"/>
                </a:buClr>
                <a:buSzPct val="100000"/>
                <a:buFont typeface="Helvetica Neue Light" charset="0"/>
                <a:buChar char="•"/>
                <a:defRPr sz="3400">
                  <a:solidFill>
                    <a:schemeClr val="tx1"/>
                  </a:solidFill>
                  <a:latin typeface="Helvetica Neue Light" charset="0"/>
                  <a:ea typeface="ヒラギノ角ゴ ProN W3" charset="-128"/>
                  <a:sym typeface="Helvetica Neue Light" charset="0"/>
                </a:defRPr>
              </a:lvl9pPr>
            </a:lstStyle>
            <a:p>
              <a:pPr eaLnBrk="1" hangingPunct="1">
                <a:buClrTx/>
                <a:buSzTx/>
                <a:buFontTx/>
                <a:buNone/>
              </a:pPr>
              <a:r>
                <a:rPr lang="en-US" altLang="en-US" sz="2100" dirty="0"/>
                <a:t>Download from </a:t>
              </a:r>
              <a:br>
                <a:rPr lang="en-US" altLang="en-US" sz="2100" dirty="0"/>
              </a:br>
              <a:r>
                <a:rPr lang="en-US" altLang="en-US" sz="2100" b="1" u="sng" dirty="0"/>
                <a:t>www.promtools.org/prom5/</a:t>
              </a:r>
              <a:endParaRPr lang="en-US" altLang="en-US" sz="2100" b="1" dirty="0"/>
            </a:p>
          </p:txBody>
        </p:sp>
        <p:sp>
          <p:nvSpPr>
            <p:cNvPr id="3" name="TextBox 2"/>
            <p:cNvSpPr txBox="1"/>
            <p:nvPr/>
          </p:nvSpPr>
          <p:spPr>
            <a:xfrm>
              <a:off x="116505" y="3068266"/>
              <a:ext cx="1506466" cy="495807"/>
            </a:xfrm>
            <a:prstGeom prst="rect">
              <a:avLst/>
            </a:prstGeom>
            <a:noFill/>
          </p:spPr>
          <p:txBody>
            <a:bodyPr wrap="square" lIns="64291" tIns="32146" rIns="64291" bIns="32146" rtlCol="0">
              <a:spAutoFit/>
            </a:bodyPr>
            <a:lstStyle/>
            <a:p>
              <a:r>
                <a:rPr lang="en-US" sz="2800" dirty="0" smtClean="0"/>
                <a:t>.csv file</a:t>
              </a:r>
              <a:endParaRPr lang="en-US" sz="2800" dirty="0"/>
            </a:p>
          </p:txBody>
        </p:sp>
        <p:sp>
          <p:nvSpPr>
            <p:cNvPr id="20" name="TextBox 19"/>
            <p:cNvSpPr txBox="1"/>
            <p:nvPr/>
          </p:nvSpPr>
          <p:spPr>
            <a:xfrm>
              <a:off x="4298894" y="3131758"/>
              <a:ext cx="1774810" cy="403474"/>
            </a:xfrm>
            <a:prstGeom prst="rect">
              <a:avLst/>
            </a:prstGeom>
            <a:noFill/>
          </p:spPr>
          <p:txBody>
            <a:bodyPr wrap="square" lIns="64291" tIns="32146" rIns="64291" bIns="32146" rtlCol="0">
              <a:spAutoFit/>
            </a:bodyPr>
            <a:lstStyle/>
            <a:p>
              <a:r>
                <a:rPr lang="en-US" dirty="0" smtClean="0"/>
                <a:t>.</a:t>
              </a:r>
              <a:r>
                <a:rPr lang="en-US" sz="2200" dirty="0"/>
                <a:t>MXML</a:t>
              </a:r>
              <a:r>
                <a:rPr lang="en-US" dirty="0" smtClean="0"/>
                <a:t> file</a:t>
              </a:r>
              <a:endParaRPr lang="en-US" dirty="0"/>
            </a:p>
          </p:txBody>
        </p:sp>
      </p:grpSp>
      <p:sp>
        <p:nvSpPr>
          <p:cNvPr id="5" name="TextBox 4"/>
          <p:cNvSpPr txBox="1"/>
          <p:nvPr/>
        </p:nvSpPr>
        <p:spPr>
          <a:xfrm>
            <a:off x="294337" y="4876800"/>
            <a:ext cx="8342445" cy="1384995"/>
          </a:xfrm>
          <a:prstGeom prst="rect">
            <a:avLst/>
          </a:prstGeom>
          <a:noFill/>
        </p:spPr>
        <p:txBody>
          <a:bodyPr wrap="square" rtlCol="0">
            <a:spAutoFit/>
          </a:bodyPr>
          <a:lstStyle/>
          <a:p>
            <a:r>
              <a:rPr lang="en-US" sz="2800" b="1" dirty="0" smtClean="0"/>
              <a:t>NEW!</a:t>
            </a:r>
          </a:p>
          <a:p>
            <a:r>
              <a:rPr lang="en-US" sz="2800" dirty="0"/>
              <a:t>Download DISCO from </a:t>
            </a:r>
            <a:r>
              <a:rPr lang="en-US" sz="2800" b="1" dirty="0"/>
              <a:t>http://www.fluxicon.com</a:t>
            </a:r>
            <a:r>
              <a:rPr lang="en-US" sz="2800" dirty="0" smtClean="0"/>
              <a:t>.</a:t>
            </a:r>
          </a:p>
          <a:p>
            <a:r>
              <a:rPr lang="en-US" sz="2800" dirty="0" smtClean="0"/>
              <a:t>The new version of DISCO combines these steps.  </a:t>
            </a:r>
            <a:endParaRPr lang="en-US" sz="2800" dirty="0"/>
          </a:p>
        </p:txBody>
      </p:sp>
    </p:spTree>
    <p:extLst>
      <p:ext uri="{BB962C8B-B14F-4D97-AF65-F5344CB8AC3E}">
        <p14:creationId xmlns:p14="http://schemas.microsoft.com/office/powerpoint/2010/main" val="1322986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Sample Event </a:t>
            </a:r>
            <a:r>
              <a:rPr lang="en-US" b="1" dirty="0" smtClean="0"/>
              <a:t>Log (Excel)</a:t>
            </a:r>
            <a:endParaRPr lang="en-US" b="1"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12</a:t>
            </a:fld>
            <a:endParaRPr lang="en-US">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70202769"/>
              </p:ext>
            </p:extLst>
          </p:nvPr>
        </p:nvGraphicFramePr>
        <p:xfrm>
          <a:off x="1143000" y="990597"/>
          <a:ext cx="7315199" cy="5334004"/>
        </p:xfrm>
        <a:graphic>
          <a:graphicData uri="http://schemas.openxmlformats.org/drawingml/2006/table">
            <a:tbl>
              <a:tblPr/>
              <a:tblGrid>
                <a:gridCol w="788894"/>
                <a:gridCol w="1070983"/>
                <a:gridCol w="1190513"/>
                <a:gridCol w="1223982"/>
                <a:gridCol w="1243105"/>
                <a:gridCol w="879736"/>
                <a:gridCol w="917986"/>
              </a:tblGrid>
              <a:tr h="410308">
                <a:tc>
                  <a:txBody>
                    <a:bodyPr/>
                    <a:lstStyle/>
                    <a:p>
                      <a:pPr algn="l" fontAlgn="b"/>
                      <a:r>
                        <a:rPr lang="en-US" sz="1800" b="1" i="0" u="none" strike="noStrike" dirty="0">
                          <a:solidFill>
                            <a:srgbClr val="000000"/>
                          </a:solidFill>
                          <a:effectLst/>
                          <a:latin typeface="Calibri"/>
                        </a:rPr>
                        <a:t>Case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Operation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Start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End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Customer 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algn="l" fontAlgn="b"/>
                      <a:r>
                        <a:rPr lang="en-US" sz="1800" b="1" i="0" u="none" strike="noStrike">
                          <a:solidFill>
                            <a:srgbClr val="000000"/>
                          </a:solidFill>
                          <a:effectLst/>
                          <a:latin typeface="Calibri"/>
                        </a:rPr>
                        <a:t>Agent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r>
              <a:tr h="410308">
                <a:tc>
                  <a:txBody>
                    <a:bodyPr/>
                    <a:lstStyle/>
                    <a:p>
                      <a:pPr algn="l" fontAlgn="b"/>
                      <a:r>
                        <a:rPr lang="en-US" sz="1800" b="0" i="0" u="none" strike="noStrike">
                          <a:solidFill>
                            <a:srgbClr val="000000"/>
                          </a:solidFill>
                          <a:effectLst/>
                          <a:latin typeface="Calibri"/>
                        </a:rPr>
                        <a:t>Case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err="1">
                          <a:solidFill>
                            <a:srgbClr val="000000"/>
                          </a:solidFill>
                          <a:effectLst/>
                          <a:latin typeface="Calibri"/>
                        </a:rPr>
                        <a:t>Dentry</a:t>
                      </a:r>
                      <a:endParaRPr lang="en-US" sz="18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ChkInv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Send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Dentry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ChkInv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Send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Widget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Helen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Dentry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Gidjet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George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ChkCred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Gidjet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George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Send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Gidjet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George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308">
                <a:tc>
                  <a:txBody>
                    <a:bodyPr/>
                    <a:lstStyle/>
                    <a:p>
                      <a:pPr algn="l" fontAlgn="b"/>
                      <a:r>
                        <a:rPr lang="en-US" sz="1800" b="0" i="0" u="none" strike="noStrike">
                          <a:solidFill>
                            <a:srgbClr val="000000"/>
                          </a:solidFill>
                          <a:effectLst/>
                          <a:latin typeface="Calibri"/>
                        </a:rPr>
                        <a:t>Case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Close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9.3.10 8:55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Customer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a:rPr>
                        <a:t>Gidjet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George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6619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8938"/>
            <a:ext cx="7696200" cy="533400"/>
          </a:xfrm>
        </p:spPr>
        <p:txBody>
          <a:bodyPr/>
          <a:lstStyle/>
          <a:p>
            <a:r>
              <a:rPr lang="en-US" dirty="0" smtClean="0"/>
              <a:t>Process Map</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13</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8991600" cy="5372100"/>
          </a:xfrm>
          <a:prstGeom prst="rect">
            <a:avLst/>
          </a:prstGeom>
        </p:spPr>
      </p:pic>
      <p:sp>
        <p:nvSpPr>
          <p:cNvPr id="7" name="TextBox 6"/>
          <p:cNvSpPr txBox="1"/>
          <p:nvPr/>
        </p:nvSpPr>
        <p:spPr>
          <a:xfrm>
            <a:off x="2438400" y="1219200"/>
            <a:ext cx="3886200" cy="646331"/>
          </a:xfrm>
          <a:prstGeom prst="rect">
            <a:avLst/>
          </a:prstGeom>
          <a:noFill/>
        </p:spPr>
        <p:txBody>
          <a:bodyPr wrap="square" rtlCol="0">
            <a:spAutoFit/>
          </a:bodyPr>
          <a:lstStyle/>
          <a:p>
            <a:r>
              <a:rPr lang="en-US" dirty="0" smtClean="0"/>
              <a:t>The process mining algorithm has successfully identified the process map</a:t>
            </a:r>
            <a:endParaRPr lang="en-US" dirty="0"/>
          </a:p>
        </p:txBody>
      </p:sp>
      <p:sp>
        <p:nvSpPr>
          <p:cNvPr id="8" name="TextBox 7"/>
          <p:cNvSpPr txBox="1"/>
          <p:nvPr/>
        </p:nvSpPr>
        <p:spPr>
          <a:xfrm>
            <a:off x="3352800" y="2362200"/>
            <a:ext cx="2438400" cy="646331"/>
          </a:xfrm>
          <a:prstGeom prst="rect">
            <a:avLst/>
          </a:prstGeom>
          <a:noFill/>
        </p:spPr>
        <p:txBody>
          <a:bodyPr wrap="square" rtlCol="0">
            <a:spAutoFit/>
          </a:bodyPr>
          <a:lstStyle/>
          <a:p>
            <a:r>
              <a:rPr lang="en-US" dirty="0" smtClean="0"/>
              <a:t>1 case on this path ; </a:t>
            </a:r>
          </a:p>
          <a:p>
            <a:r>
              <a:rPr lang="en-US" dirty="0" smtClean="0"/>
              <a:t>10 minutes duration</a:t>
            </a:r>
            <a:endParaRPr lang="en-US" dirty="0"/>
          </a:p>
        </p:txBody>
      </p:sp>
      <p:cxnSp>
        <p:nvCxnSpPr>
          <p:cNvPr id="10" name="Straight Arrow Connector 9"/>
          <p:cNvCxnSpPr/>
          <p:nvPr/>
        </p:nvCxnSpPr>
        <p:spPr bwMode="auto">
          <a:xfrm flipH="1">
            <a:off x="2590800" y="2667000"/>
            <a:ext cx="533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p:cNvSpPr txBox="1"/>
          <p:nvPr/>
        </p:nvSpPr>
        <p:spPr>
          <a:xfrm>
            <a:off x="6553200" y="1865531"/>
            <a:ext cx="2514600" cy="646331"/>
          </a:xfrm>
          <a:prstGeom prst="rect">
            <a:avLst/>
          </a:prstGeom>
          <a:solidFill>
            <a:schemeClr val="bg1"/>
          </a:solidFill>
        </p:spPr>
        <p:txBody>
          <a:bodyPr wrap="square" rtlCol="0">
            <a:spAutoFit/>
          </a:bodyPr>
          <a:lstStyle/>
          <a:p>
            <a:r>
              <a:rPr lang="en-US" dirty="0" smtClean="0"/>
              <a:t>Use these sliders to show more or less detail</a:t>
            </a:r>
            <a:endParaRPr lang="en-US" dirty="0"/>
          </a:p>
        </p:txBody>
      </p:sp>
      <p:sp>
        <p:nvSpPr>
          <p:cNvPr id="12" name="TextBox 11"/>
          <p:cNvSpPr txBox="1"/>
          <p:nvPr/>
        </p:nvSpPr>
        <p:spPr>
          <a:xfrm>
            <a:off x="4381500" y="4419600"/>
            <a:ext cx="2209800" cy="646331"/>
          </a:xfrm>
          <a:prstGeom prst="rect">
            <a:avLst/>
          </a:prstGeom>
          <a:noFill/>
        </p:spPr>
        <p:txBody>
          <a:bodyPr wrap="square" rtlCol="0">
            <a:spAutoFit/>
          </a:bodyPr>
          <a:lstStyle/>
          <a:p>
            <a:r>
              <a:rPr lang="en-US" dirty="0" smtClean="0"/>
              <a:t>Can display different statistics</a:t>
            </a:r>
            <a:endParaRPr lang="en-US" dirty="0"/>
          </a:p>
        </p:txBody>
      </p:sp>
      <p:cxnSp>
        <p:nvCxnSpPr>
          <p:cNvPr id="14" name="Straight Arrow Connector 13"/>
          <p:cNvCxnSpPr/>
          <p:nvPr/>
        </p:nvCxnSpPr>
        <p:spPr bwMode="auto">
          <a:xfrm flipV="1">
            <a:off x="5638800" y="4114800"/>
            <a:ext cx="1219200" cy="3415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5943600" y="5181600"/>
            <a:ext cx="15240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0" y="4456331"/>
            <a:ext cx="1143000" cy="369332"/>
          </a:xfrm>
          <a:prstGeom prst="rect">
            <a:avLst/>
          </a:prstGeom>
          <a:noFill/>
        </p:spPr>
        <p:txBody>
          <a:bodyPr wrap="square" rtlCol="0">
            <a:spAutoFit/>
          </a:bodyPr>
          <a:lstStyle/>
          <a:p>
            <a:r>
              <a:rPr lang="en-US" dirty="0" smtClean="0"/>
              <a:t>Helen</a:t>
            </a:r>
            <a:endParaRPr lang="en-US" dirty="0"/>
          </a:p>
        </p:txBody>
      </p:sp>
    </p:spTree>
    <p:extLst>
      <p:ext uri="{BB962C8B-B14F-4D97-AF65-F5344CB8AC3E}">
        <p14:creationId xmlns:p14="http://schemas.microsoft.com/office/powerpoint/2010/main" val="358195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Stats – Events over Time</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14</a:t>
            </a:fld>
            <a:endParaRPr lang="en-US">
              <a:solidFill>
                <a:srgbClr val="0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5065"/>
            <a:ext cx="9144000" cy="3567869"/>
          </a:xfrm>
          <a:prstGeom prst="rect">
            <a:avLst/>
          </a:prstGeom>
        </p:spPr>
      </p:pic>
    </p:spTree>
    <p:extLst>
      <p:ext uri="{BB962C8B-B14F-4D97-AF65-F5344CB8AC3E}">
        <p14:creationId xmlns:p14="http://schemas.microsoft.com/office/powerpoint/2010/main" val="416005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Stats - Case Duration</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15</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6634"/>
            <a:ext cx="9144000" cy="3564731"/>
          </a:xfrm>
          <a:prstGeom prst="rect">
            <a:avLst/>
          </a:prstGeom>
        </p:spPr>
      </p:pic>
    </p:spTree>
    <p:extLst>
      <p:ext uri="{BB962C8B-B14F-4D97-AF65-F5344CB8AC3E}">
        <p14:creationId xmlns:p14="http://schemas.microsoft.com/office/powerpoint/2010/main" val="3962553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Stats - Resource Usage</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16</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2250"/>
            <a:ext cx="9144000" cy="3276836"/>
          </a:xfrm>
          <a:prstGeom prst="rect">
            <a:avLst/>
          </a:prstGeom>
        </p:spPr>
      </p:pic>
      <p:sp>
        <p:nvSpPr>
          <p:cNvPr id="7" name="TextBox 6"/>
          <p:cNvSpPr txBox="1"/>
          <p:nvPr/>
        </p:nvSpPr>
        <p:spPr>
          <a:xfrm>
            <a:off x="1752600" y="5562600"/>
            <a:ext cx="2209800" cy="369332"/>
          </a:xfrm>
          <a:prstGeom prst="rect">
            <a:avLst/>
          </a:prstGeom>
          <a:noFill/>
        </p:spPr>
        <p:txBody>
          <a:bodyPr wrap="square" rtlCol="0">
            <a:spAutoFit/>
          </a:bodyPr>
          <a:lstStyle/>
          <a:p>
            <a:r>
              <a:rPr lang="en-US" dirty="0" smtClean="0"/>
              <a:t>Helen</a:t>
            </a:r>
            <a:endParaRPr lang="en-US" dirty="0"/>
          </a:p>
        </p:txBody>
      </p:sp>
      <p:sp>
        <p:nvSpPr>
          <p:cNvPr id="8" name="TextBox 7"/>
          <p:cNvSpPr txBox="1"/>
          <p:nvPr/>
        </p:nvSpPr>
        <p:spPr>
          <a:xfrm>
            <a:off x="4495800" y="5562600"/>
            <a:ext cx="1600200" cy="369332"/>
          </a:xfrm>
          <a:prstGeom prst="rect">
            <a:avLst/>
          </a:prstGeom>
          <a:noFill/>
        </p:spPr>
        <p:txBody>
          <a:bodyPr wrap="square" rtlCol="0">
            <a:spAutoFit/>
          </a:bodyPr>
          <a:lstStyle/>
          <a:p>
            <a:r>
              <a:rPr lang="en-US" dirty="0" smtClean="0"/>
              <a:t>George</a:t>
            </a:r>
            <a:endParaRPr lang="en-US" dirty="0"/>
          </a:p>
        </p:txBody>
      </p:sp>
      <p:cxnSp>
        <p:nvCxnSpPr>
          <p:cNvPr id="10" name="Straight Arrow Connector 9"/>
          <p:cNvCxnSpPr/>
          <p:nvPr/>
        </p:nvCxnSpPr>
        <p:spPr bwMode="auto">
          <a:xfrm flipV="1">
            <a:off x="2209800" y="3810000"/>
            <a:ext cx="91440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flipV="1">
            <a:off x="5143500" y="3962400"/>
            <a:ext cx="152400" cy="1447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9418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of Cases</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17</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3472"/>
            <a:ext cx="9144000" cy="3071056"/>
          </a:xfrm>
          <a:prstGeom prst="rect">
            <a:avLst/>
          </a:prstGeom>
        </p:spPr>
      </p:pic>
    </p:spTree>
    <p:extLst>
      <p:ext uri="{BB962C8B-B14F-4D97-AF65-F5344CB8AC3E}">
        <p14:creationId xmlns:p14="http://schemas.microsoft.com/office/powerpoint/2010/main" val="3389944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18</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 y="1188774"/>
            <a:ext cx="9144000" cy="4291792"/>
          </a:xfrm>
          <a:prstGeom prst="rect">
            <a:avLst/>
          </a:prstGeom>
        </p:spPr>
      </p:pic>
      <p:sp>
        <p:nvSpPr>
          <p:cNvPr id="7" name="TextBox 6"/>
          <p:cNvSpPr txBox="1"/>
          <p:nvPr/>
        </p:nvSpPr>
        <p:spPr>
          <a:xfrm>
            <a:off x="1600200" y="5715000"/>
            <a:ext cx="4953000" cy="369332"/>
          </a:xfrm>
          <a:prstGeom prst="rect">
            <a:avLst/>
          </a:prstGeom>
          <a:noFill/>
        </p:spPr>
        <p:txBody>
          <a:bodyPr wrap="square" rtlCol="0">
            <a:spAutoFit/>
          </a:bodyPr>
          <a:lstStyle/>
          <a:p>
            <a:r>
              <a:rPr lang="en-US" dirty="0" smtClean="0"/>
              <a:t>To get this view identify the Actors as Activities </a:t>
            </a:r>
            <a:endParaRPr lang="en-US" dirty="0"/>
          </a:p>
        </p:txBody>
      </p:sp>
    </p:spTree>
    <p:extLst>
      <p:ext uri="{BB962C8B-B14F-4D97-AF65-F5344CB8AC3E}">
        <p14:creationId xmlns:p14="http://schemas.microsoft.com/office/powerpoint/2010/main" val="2026347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of Social Network</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4" name="Footer Placeholder 3"/>
          <p:cNvSpPr>
            <a:spLocks noGrp="1"/>
          </p:cNvSpPr>
          <p:nvPr>
            <p:ph type="ftr" sz="quarter" idx="11"/>
          </p:nvPr>
        </p:nvSpPr>
        <p:spPr/>
        <p:txBody>
          <a:bodyPr/>
          <a:lstStyle/>
          <a:p>
            <a:pPr>
              <a:defRPr/>
            </a:pPr>
            <a:r>
              <a:rPr lang="en-US" smtClean="0">
                <a:solidFill>
                  <a:srgbClr val="000000"/>
                </a:solidFill>
              </a:rPr>
              <a:t>©  E. A. Stohr, 2012</a:t>
            </a:r>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19</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8319"/>
            <a:ext cx="9144000" cy="4521361"/>
          </a:xfrm>
          <a:prstGeom prst="rect">
            <a:avLst/>
          </a:prstGeom>
        </p:spPr>
      </p:pic>
    </p:spTree>
    <p:extLst>
      <p:ext uri="{BB962C8B-B14F-4D97-AF65-F5344CB8AC3E}">
        <p14:creationId xmlns:p14="http://schemas.microsoft.com/office/powerpoint/2010/main" val="363921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1455A27-3481-4510-90EF-BFA6B2E4BB3B}" type="datetime1">
              <a:rPr lang="en-US" altLang="en-US" sz="1400" smtClean="0"/>
              <a:pPr/>
              <a:t>11/11/2017</a:t>
            </a:fld>
            <a:endParaRPr lang="en-US" altLang="en-US" sz="1400" smtClean="0"/>
          </a:p>
        </p:txBody>
      </p:sp>
      <p:sp>
        <p:nvSpPr>
          <p:cNvPr id="307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18046330-2A44-4E8C-AEC8-9C1958701053}" type="slidenum">
              <a:rPr lang="en-US" altLang="en-US" sz="1400" smtClean="0"/>
              <a:pPr/>
              <a:t>2</a:t>
            </a:fld>
            <a:endParaRPr lang="en-US" altLang="en-US" sz="1400" smtClean="0"/>
          </a:p>
        </p:txBody>
      </p:sp>
      <p:sp>
        <p:nvSpPr>
          <p:cNvPr id="3077" name="Rectangle 2"/>
          <p:cNvSpPr>
            <a:spLocks noChangeArrowheads="1"/>
          </p:cNvSpPr>
          <p:nvPr/>
        </p:nvSpPr>
        <p:spPr bwMode="auto">
          <a:xfrm>
            <a:off x="0" y="914400"/>
            <a:ext cx="9144000" cy="4495800"/>
          </a:xfrm>
          <a:prstGeom prst="rect">
            <a:avLst/>
          </a:prstGeom>
          <a:solidFill>
            <a:srgbClr val="EAEAEA"/>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78" name="Rectangle 3"/>
          <p:cNvSpPr>
            <a:spLocks noGrp="1" noChangeArrowheads="1"/>
          </p:cNvSpPr>
          <p:nvPr>
            <p:ph type="title"/>
          </p:nvPr>
        </p:nvSpPr>
        <p:spPr>
          <a:xfrm>
            <a:off x="1370013" y="76200"/>
            <a:ext cx="7773987" cy="533400"/>
          </a:xfrm>
        </p:spPr>
        <p:txBody>
          <a:bodyPr/>
          <a:lstStyle/>
          <a:p>
            <a:r>
              <a:rPr lang="en-US" altLang="en-US" b="1" dirty="0" smtClean="0"/>
              <a:t>Workflow Management System</a:t>
            </a:r>
          </a:p>
        </p:txBody>
      </p:sp>
      <p:sp>
        <p:nvSpPr>
          <p:cNvPr id="3079" name="Oval 4"/>
          <p:cNvSpPr>
            <a:spLocks noChangeArrowheads="1"/>
          </p:cNvSpPr>
          <p:nvPr/>
        </p:nvSpPr>
        <p:spPr bwMode="auto">
          <a:xfrm>
            <a:off x="847725" y="1204913"/>
            <a:ext cx="292100" cy="292100"/>
          </a:xfrm>
          <a:prstGeom prst="ellipse">
            <a:avLst/>
          </a:prstGeom>
          <a:solidFill>
            <a:srgbClr val="FF9966"/>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80" name="Rectangle 5"/>
          <p:cNvSpPr>
            <a:spLocks noChangeArrowheads="1"/>
          </p:cNvSpPr>
          <p:nvPr/>
        </p:nvSpPr>
        <p:spPr bwMode="auto">
          <a:xfrm>
            <a:off x="309563" y="1200150"/>
            <a:ext cx="6064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latin typeface="Arial" charset="0"/>
              </a:rPr>
              <a:t>Jill</a:t>
            </a:r>
          </a:p>
        </p:txBody>
      </p:sp>
      <p:sp>
        <p:nvSpPr>
          <p:cNvPr id="3081" name="Oval 6"/>
          <p:cNvSpPr>
            <a:spLocks noChangeArrowheads="1"/>
          </p:cNvSpPr>
          <p:nvPr/>
        </p:nvSpPr>
        <p:spPr bwMode="auto">
          <a:xfrm>
            <a:off x="2066925" y="1204913"/>
            <a:ext cx="292100" cy="292100"/>
          </a:xfrm>
          <a:prstGeom prst="ellipse">
            <a:avLst/>
          </a:prstGeom>
          <a:solidFill>
            <a:srgbClr val="FF9966"/>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82" name="Rectangle 7"/>
          <p:cNvSpPr>
            <a:spLocks noChangeArrowheads="1"/>
          </p:cNvSpPr>
          <p:nvPr/>
        </p:nvSpPr>
        <p:spPr bwMode="auto">
          <a:xfrm>
            <a:off x="1371600" y="1200150"/>
            <a:ext cx="7635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latin typeface="Arial" charset="0"/>
              </a:rPr>
              <a:t>Rob</a:t>
            </a:r>
          </a:p>
        </p:txBody>
      </p:sp>
      <p:sp>
        <p:nvSpPr>
          <p:cNvPr id="3083" name="Oval 8"/>
          <p:cNvSpPr>
            <a:spLocks noChangeArrowheads="1"/>
          </p:cNvSpPr>
          <p:nvPr/>
        </p:nvSpPr>
        <p:spPr bwMode="auto">
          <a:xfrm>
            <a:off x="3362325" y="1204913"/>
            <a:ext cx="292100" cy="292100"/>
          </a:xfrm>
          <a:prstGeom prst="ellipse">
            <a:avLst/>
          </a:prstGeom>
          <a:solidFill>
            <a:srgbClr val="FF9966"/>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84" name="Rectangle 9"/>
          <p:cNvSpPr>
            <a:spLocks noChangeArrowheads="1"/>
          </p:cNvSpPr>
          <p:nvPr/>
        </p:nvSpPr>
        <p:spPr bwMode="auto">
          <a:xfrm>
            <a:off x="2514600" y="1200150"/>
            <a:ext cx="915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latin typeface="Arial" charset="0"/>
              </a:rPr>
              <a:t>Tom</a:t>
            </a:r>
          </a:p>
        </p:txBody>
      </p:sp>
      <p:sp>
        <p:nvSpPr>
          <p:cNvPr id="3085" name="Oval 10"/>
          <p:cNvSpPr>
            <a:spLocks noChangeArrowheads="1"/>
          </p:cNvSpPr>
          <p:nvPr/>
        </p:nvSpPr>
        <p:spPr bwMode="auto">
          <a:xfrm>
            <a:off x="4886325" y="1204913"/>
            <a:ext cx="292100" cy="292100"/>
          </a:xfrm>
          <a:prstGeom prst="ellipse">
            <a:avLst/>
          </a:prstGeom>
          <a:solidFill>
            <a:srgbClr val="FF9966"/>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086" name="Rectangle 11"/>
          <p:cNvSpPr>
            <a:spLocks noChangeArrowheads="1"/>
          </p:cNvSpPr>
          <p:nvPr/>
        </p:nvSpPr>
        <p:spPr bwMode="auto">
          <a:xfrm>
            <a:off x="4189413" y="1200150"/>
            <a:ext cx="8397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latin typeface="Arial" charset="0"/>
              </a:rPr>
              <a:t>Kate</a:t>
            </a:r>
          </a:p>
        </p:txBody>
      </p:sp>
      <p:sp>
        <p:nvSpPr>
          <p:cNvPr id="3087" name="Line 12"/>
          <p:cNvSpPr>
            <a:spLocks noChangeShapeType="1"/>
          </p:cNvSpPr>
          <p:nvPr/>
        </p:nvSpPr>
        <p:spPr bwMode="auto">
          <a:xfrm>
            <a:off x="1076325" y="1585913"/>
            <a:ext cx="673100" cy="901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8" name="Line 13"/>
          <p:cNvSpPr>
            <a:spLocks noChangeShapeType="1"/>
          </p:cNvSpPr>
          <p:nvPr/>
        </p:nvSpPr>
        <p:spPr bwMode="auto">
          <a:xfrm flipH="1">
            <a:off x="1901825" y="1585913"/>
            <a:ext cx="317500" cy="901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89" name="Rectangle 14"/>
          <p:cNvSpPr>
            <a:spLocks noChangeArrowheads="1"/>
          </p:cNvSpPr>
          <p:nvPr/>
        </p:nvSpPr>
        <p:spPr bwMode="auto">
          <a:xfrm>
            <a:off x="1370013" y="2565400"/>
            <a:ext cx="923925" cy="406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Clerk</a:t>
            </a:r>
          </a:p>
        </p:txBody>
      </p:sp>
      <p:sp>
        <p:nvSpPr>
          <p:cNvPr id="3090" name="Line 15"/>
          <p:cNvSpPr>
            <a:spLocks noChangeShapeType="1"/>
          </p:cNvSpPr>
          <p:nvPr/>
        </p:nvSpPr>
        <p:spPr bwMode="auto">
          <a:xfrm flipV="1">
            <a:off x="2143125" y="1573213"/>
            <a:ext cx="1206500" cy="927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91" name="Rectangle 16"/>
          <p:cNvSpPr>
            <a:spLocks noChangeArrowheads="1"/>
          </p:cNvSpPr>
          <p:nvPr/>
        </p:nvSpPr>
        <p:spPr bwMode="auto">
          <a:xfrm>
            <a:off x="4418013" y="2489200"/>
            <a:ext cx="1295400" cy="406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Manager</a:t>
            </a:r>
          </a:p>
        </p:txBody>
      </p:sp>
      <p:sp>
        <p:nvSpPr>
          <p:cNvPr id="3092" name="Line 17"/>
          <p:cNvSpPr>
            <a:spLocks noChangeShapeType="1"/>
          </p:cNvSpPr>
          <p:nvPr/>
        </p:nvSpPr>
        <p:spPr bwMode="auto">
          <a:xfrm>
            <a:off x="5032375" y="1585913"/>
            <a:ext cx="0" cy="749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93" name="Rectangle 18"/>
          <p:cNvSpPr>
            <a:spLocks noChangeArrowheads="1"/>
          </p:cNvSpPr>
          <p:nvPr/>
        </p:nvSpPr>
        <p:spPr bwMode="auto">
          <a:xfrm>
            <a:off x="989013" y="3606800"/>
            <a:ext cx="1600200" cy="406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Data Entry</a:t>
            </a:r>
          </a:p>
        </p:txBody>
      </p:sp>
      <p:sp>
        <p:nvSpPr>
          <p:cNvPr id="3094" name="Rectangle 19"/>
          <p:cNvSpPr>
            <a:spLocks noChangeArrowheads="1"/>
          </p:cNvSpPr>
          <p:nvPr/>
        </p:nvSpPr>
        <p:spPr bwMode="auto">
          <a:xfrm>
            <a:off x="4351338" y="3606800"/>
            <a:ext cx="1285875" cy="406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Approve</a:t>
            </a:r>
          </a:p>
        </p:txBody>
      </p:sp>
      <p:sp>
        <p:nvSpPr>
          <p:cNvPr id="3095" name="Rectangle 20"/>
          <p:cNvSpPr>
            <a:spLocks noChangeArrowheads="1"/>
          </p:cNvSpPr>
          <p:nvPr/>
        </p:nvSpPr>
        <p:spPr bwMode="auto">
          <a:xfrm>
            <a:off x="2582863" y="4743450"/>
            <a:ext cx="1536700" cy="4191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Convert $</a:t>
            </a:r>
          </a:p>
        </p:txBody>
      </p:sp>
      <p:sp>
        <p:nvSpPr>
          <p:cNvPr id="3096" name="Rectangle 21"/>
          <p:cNvSpPr>
            <a:spLocks noChangeArrowheads="1"/>
          </p:cNvSpPr>
          <p:nvPr/>
        </p:nvSpPr>
        <p:spPr bwMode="auto">
          <a:xfrm>
            <a:off x="5097463" y="4743450"/>
            <a:ext cx="1536700" cy="4191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Reimburse</a:t>
            </a:r>
          </a:p>
        </p:txBody>
      </p:sp>
      <p:sp>
        <p:nvSpPr>
          <p:cNvPr id="3097" name="Rectangle 22"/>
          <p:cNvSpPr>
            <a:spLocks noChangeArrowheads="1"/>
          </p:cNvSpPr>
          <p:nvPr/>
        </p:nvSpPr>
        <p:spPr bwMode="auto">
          <a:xfrm>
            <a:off x="5113338" y="5613400"/>
            <a:ext cx="1516062" cy="7112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General Ledger</a:t>
            </a:r>
          </a:p>
        </p:txBody>
      </p:sp>
      <p:sp>
        <p:nvSpPr>
          <p:cNvPr id="3098" name="Rectangle 23"/>
          <p:cNvSpPr>
            <a:spLocks noChangeArrowheads="1"/>
          </p:cNvSpPr>
          <p:nvPr/>
        </p:nvSpPr>
        <p:spPr bwMode="auto">
          <a:xfrm>
            <a:off x="7383463" y="4743450"/>
            <a:ext cx="1536700" cy="419100"/>
          </a:xfrm>
          <a:prstGeom prst="rec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Archive</a:t>
            </a:r>
          </a:p>
        </p:txBody>
      </p:sp>
      <p:sp>
        <p:nvSpPr>
          <p:cNvPr id="3099" name="Line 24"/>
          <p:cNvSpPr>
            <a:spLocks noChangeShapeType="1"/>
          </p:cNvSpPr>
          <p:nvPr/>
        </p:nvSpPr>
        <p:spPr bwMode="auto">
          <a:xfrm>
            <a:off x="2600325" y="3840163"/>
            <a:ext cx="16637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00" name="Line 25"/>
          <p:cNvSpPr>
            <a:spLocks noChangeShapeType="1"/>
          </p:cNvSpPr>
          <p:nvPr/>
        </p:nvSpPr>
        <p:spPr bwMode="auto">
          <a:xfrm>
            <a:off x="2600325" y="3846513"/>
            <a:ext cx="749300" cy="901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01" name="Line 26"/>
          <p:cNvSpPr>
            <a:spLocks noChangeShapeType="1"/>
          </p:cNvSpPr>
          <p:nvPr/>
        </p:nvSpPr>
        <p:spPr bwMode="auto">
          <a:xfrm flipH="1">
            <a:off x="3425825" y="3922713"/>
            <a:ext cx="850900" cy="8255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02" name="Line 27"/>
          <p:cNvSpPr>
            <a:spLocks noChangeShapeType="1"/>
          </p:cNvSpPr>
          <p:nvPr/>
        </p:nvSpPr>
        <p:spPr bwMode="auto">
          <a:xfrm>
            <a:off x="466725" y="3840163"/>
            <a:ext cx="4445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03" name="Line 28"/>
          <p:cNvSpPr>
            <a:spLocks noChangeShapeType="1"/>
          </p:cNvSpPr>
          <p:nvPr/>
        </p:nvSpPr>
        <p:spPr bwMode="auto">
          <a:xfrm>
            <a:off x="5191125" y="3998913"/>
            <a:ext cx="673100" cy="749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04" name="Line 29"/>
          <p:cNvSpPr>
            <a:spLocks noChangeShapeType="1"/>
          </p:cNvSpPr>
          <p:nvPr/>
        </p:nvSpPr>
        <p:spPr bwMode="auto">
          <a:xfrm>
            <a:off x="6638925" y="4983163"/>
            <a:ext cx="7493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05" name="Line 30"/>
          <p:cNvSpPr>
            <a:spLocks noChangeShapeType="1"/>
          </p:cNvSpPr>
          <p:nvPr/>
        </p:nvSpPr>
        <p:spPr bwMode="auto">
          <a:xfrm>
            <a:off x="0" y="3079750"/>
            <a:ext cx="9144000" cy="190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06" name="Line 31"/>
          <p:cNvSpPr>
            <a:spLocks noChangeShapeType="1"/>
          </p:cNvSpPr>
          <p:nvPr/>
        </p:nvSpPr>
        <p:spPr bwMode="auto">
          <a:xfrm>
            <a:off x="460375" y="3694113"/>
            <a:ext cx="0" cy="292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07" name="Rectangle 32"/>
          <p:cNvSpPr>
            <a:spLocks noChangeArrowheads="1"/>
          </p:cNvSpPr>
          <p:nvPr/>
        </p:nvSpPr>
        <p:spPr bwMode="auto">
          <a:xfrm>
            <a:off x="1760538" y="5562600"/>
            <a:ext cx="250666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a:solidFill>
                  <a:schemeClr val="accent2"/>
                </a:solidFill>
                <a:latin typeface="Arial" charset="0"/>
              </a:rPr>
              <a:t>External Applications</a:t>
            </a:r>
          </a:p>
        </p:txBody>
      </p:sp>
      <p:sp>
        <p:nvSpPr>
          <p:cNvPr id="3108" name="Rectangle 33"/>
          <p:cNvSpPr>
            <a:spLocks noChangeArrowheads="1"/>
          </p:cNvSpPr>
          <p:nvPr/>
        </p:nvSpPr>
        <p:spPr bwMode="auto">
          <a:xfrm>
            <a:off x="6932613" y="3448050"/>
            <a:ext cx="205898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solidFill>
                  <a:schemeClr val="accent2"/>
                </a:solidFill>
                <a:latin typeface="Arial" charset="0"/>
              </a:rPr>
              <a:t>WF Process Engine Rules</a:t>
            </a:r>
          </a:p>
        </p:txBody>
      </p:sp>
      <p:sp>
        <p:nvSpPr>
          <p:cNvPr id="3109" name="Rectangle 34"/>
          <p:cNvSpPr>
            <a:spLocks noChangeArrowheads="1"/>
          </p:cNvSpPr>
          <p:nvPr/>
        </p:nvSpPr>
        <p:spPr bwMode="auto">
          <a:xfrm>
            <a:off x="6932613" y="1479550"/>
            <a:ext cx="2058987"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solidFill>
                  <a:schemeClr val="accent2"/>
                </a:solidFill>
                <a:latin typeface="Arial" charset="0"/>
              </a:rPr>
              <a:t>WF Organization Model</a:t>
            </a:r>
          </a:p>
        </p:txBody>
      </p:sp>
      <p:sp>
        <p:nvSpPr>
          <p:cNvPr id="3110" name="Rectangle 35"/>
          <p:cNvSpPr>
            <a:spLocks noChangeArrowheads="1"/>
          </p:cNvSpPr>
          <p:nvPr/>
        </p:nvSpPr>
        <p:spPr bwMode="auto">
          <a:xfrm>
            <a:off x="2747963" y="3841750"/>
            <a:ext cx="9112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latin typeface="Arial" charset="0"/>
              </a:rPr>
              <a:t>OR</a:t>
            </a:r>
          </a:p>
        </p:txBody>
      </p:sp>
      <p:sp>
        <p:nvSpPr>
          <p:cNvPr id="3111" name="Rectangle 36"/>
          <p:cNvSpPr>
            <a:spLocks noChangeArrowheads="1"/>
          </p:cNvSpPr>
          <p:nvPr/>
        </p:nvSpPr>
        <p:spPr bwMode="auto">
          <a:xfrm>
            <a:off x="3590925" y="3749675"/>
            <a:ext cx="215900" cy="215900"/>
          </a:xfrm>
          <a:prstGeom prst="rect">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12" name="Rectangle 37"/>
          <p:cNvSpPr>
            <a:spLocks noChangeArrowheads="1"/>
          </p:cNvSpPr>
          <p:nvPr/>
        </p:nvSpPr>
        <p:spPr bwMode="auto">
          <a:xfrm>
            <a:off x="8620125" y="4837113"/>
            <a:ext cx="215900" cy="215900"/>
          </a:xfrm>
          <a:prstGeom prst="rect">
            <a:avLst/>
          </a:prstGeom>
          <a:solidFill>
            <a:schemeClr val="accent1"/>
          </a:solidFill>
          <a:ln w="12700">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13" name="Rectangle 38"/>
          <p:cNvSpPr>
            <a:spLocks noChangeArrowheads="1"/>
          </p:cNvSpPr>
          <p:nvPr/>
        </p:nvSpPr>
        <p:spPr bwMode="auto">
          <a:xfrm>
            <a:off x="2824163" y="2495550"/>
            <a:ext cx="1063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i="1">
                <a:latin typeface="Arial" charset="0"/>
              </a:rPr>
              <a:t>Roles</a:t>
            </a:r>
          </a:p>
        </p:txBody>
      </p:sp>
      <p:sp>
        <p:nvSpPr>
          <p:cNvPr id="3114" name="Rectangle 39"/>
          <p:cNvSpPr>
            <a:spLocks noChangeArrowheads="1"/>
          </p:cNvSpPr>
          <p:nvPr/>
        </p:nvSpPr>
        <p:spPr bwMode="auto">
          <a:xfrm>
            <a:off x="3200400" y="1885950"/>
            <a:ext cx="1063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i="1">
                <a:latin typeface="Arial" charset="0"/>
              </a:rPr>
              <a:t>Agents</a:t>
            </a:r>
          </a:p>
        </p:txBody>
      </p:sp>
      <p:sp>
        <p:nvSpPr>
          <p:cNvPr id="3115" name="Rectangle 40"/>
          <p:cNvSpPr>
            <a:spLocks noChangeArrowheads="1"/>
          </p:cNvSpPr>
          <p:nvPr/>
        </p:nvSpPr>
        <p:spPr bwMode="auto">
          <a:xfrm>
            <a:off x="3281363" y="3308350"/>
            <a:ext cx="1063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i="1">
                <a:latin typeface="Arial" charset="0"/>
              </a:rPr>
              <a:t>Case</a:t>
            </a:r>
          </a:p>
        </p:txBody>
      </p:sp>
      <p:sp>
        <p:nvSpPr>
          <p:cNvPr id="3116" name="Rectangle 41"/>
          <p:cNvSpPr>
            <a:spLocks noChangeArrowheads="1"/>
          </p:cNvSpPr>
          <p:nvPr/>
        </p:nvSpPr>
        <p:spPr bwMode="auto">
          <a:xfrm>
            <a:off x="0" y="3155950"/>
            <a:ext cx="1063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i="1">
                <a:latin typeface="Arial" charset="0"/>
              </a:rPr>
              <a:t>Event</a:t>
            </a:r>
          </a:p>
        </p:txBody>
      </p:sp>
      <p:sp>
        <p:nvSpPr>
          <p:cNvPr id="3117" name="Rectangle 42"/>
          <p:cNvSpPr>
            <a:spLocks noChangeArrowheads="1"/>
          </p:cNvSpPr>
          <p:nvPr/>
        </p:nvSpPr>
        <p:spPr bwMode="auto">
          <a:xfrm>
            <a:off x="985838" y="4270375"/>
            <a:ext cx="15970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i="1">
                <a:latin typeface="Arial" charset="0"/>
              </a:rPr>
              <a:t>Branching rule</a:t>
            </a:r>
          </a:p>
        </p:txBody>
      </p:sp>
      <p:sp>
        <p:nvSpPr>
          <p:cNvPr id="3118" name="Line 43"/>
          <p:cNvSpPr>
            <a:spLocks noChangeShapeType="1"/>
          </p:cNvSpPr>
          <p:nvPr/>
        </p:nvSpPr>
        <p:spPr bwMode="auto">
          <a:xfrm flipH="1">
            <a:off x="2209800" y="3841750"/>
            <a:ext cx="381000" cy="457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19" name="Oval 44"/>
          <p:cNvSpPr>
            <a:spLocks noChangeArrowheads="1"/>
          </p:cNvSpPr>
          <p:nvPr/>
        </p:nvSpPr>
        <p:spPr bwMode="auto">
          <a:xfrm>
            <a:off x="6261100" y="1200150"/>
            <a:ext cx="292100" cy="292100"/>
          </a:xfrm>
          <a:prstGeom prst="ellipse">
            <a:avLst/>
          </a:prstGeom>
          <a:solidFill>
            <a:srgbClr val="FF9966"/>
          </a:solidFill>
          <a:ln w="12700">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3120" name="Rectangle 45"/>
          <p:cNvSpPr>
            <a:spLocks noChangeArrowheads="1"/>
          </p:cNvSpPr>
          <p:nvPr/>
        </p:nvSpPr>
        <p:spPr bwMode="auto">
          <a:xfrm>
            <a:off x="6022975" y="1416050"/>
            <a:ext cx="11398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latin typeface="Arial" charset="0"/>
              </a:rPr>
              <a:t>John</a:t>
            </a:r>
          </a:p>
        </p:txBody>
      </p:sp>
      <p:sp>
        <p:nvSpPr>
          <p:cNvPr id="3121" name="Line 46"/>
          <p:cNvSpPr>
            <a:spLocks noChangeShapeType="1"/>
          </p:cNvSpPr>
          <p:nvPr/>
        </p:nvSpPr>
        <p:spPr bwMode="auto">
          <a:xfrm>
            <a:off x="5226050" y="1352550"/>
            <a:ext cx="990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2" name="Rectangle 47"/>
          <p:cNvSpPr>
            <a:spLocks noChangeArrowheads="1"/>
          </p:cNvSpPr>
          <p:nvPr/>
        </p:nvSpPr>
        <p:spPr bwMode="auto">
          <a:xfrm>
            <a:off x="5176838" y="971550"/>
            <a:ext cx="13001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i="1">
                <a:latin typeface="Arial" charset="0"/>
              </a:rPr>
              <a:t>Alternate</a:t>
            </a:r>
          </a:p>
        </p:txBody>
      </p:sp>
      <p:sp>
        <p:nvSpPr>
          <p:cNvPr id="3123" name="Line 48"/>
          <p:cNvSpPr>
            <a:spLocks noChangeShapeType="1"/>
          </p:cNvSpPr>
          <p:nvPr/>
        </p:nvSpPr>
        <p:spPr bwMode="auto">
          <a:xfrm flipV="1">
            <a:off x="1828800" y="2971800"/>
            <a:ext cx="0" cy="609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4" name="Line 49"/>
          <p:cNvSpPr>
            <a:spLocks noChangeShapeType="1"/>
          </p:cNvSpPr>
          <p:nvPr/>
        </p:nvSpPr>
        <p:spPr bwMode="auto">
          <a:xfrm flipV="1">
            <a:off x="5029200" y="2895600"/>
            <a:ext cx="0" cy="685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5" name="AutoShape 50"/>
          <p:cNvSpPr>
            <a:spLocks noChangeArrowheads="1"/>
          </p:cNvSpPr>
          <p:nvPr/>
        </p:nvSpPr>
        <p:spPr bwMode="auto">
          <a:xfrm>
            <a:off x="7391400" y="5562600"/>
            <a:ext cx="1447800" cy="838200"/>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latin typeface="Arial" charset="0"/>
              </a:rPr>
              <a:t>Database</a:t>
            </a:r>
            <a:endParaRPr lang="en-US" altLang="en-US"/>
          </a:p>
        </p:txBody>
      </p:sp>
      <p:sp>
        <p:nvSpPr>
          <p:cNvPr id="3126" name="Line 51"/>
          <p:cNvSpPr>
            <a:spLocks noChangeShapeType="1"/>
          </p:cNvSpPr>
          <p:nvPr/>
        </p:nvSpPr>
        <p:spPr bwMode="auto">
          <a:xfrm>
            <a:off x="5867400" y="5181600"/>
            <a:ext cx="0" cy="457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27" name="Line 52"/>
          <p:cNvSpPr>
            <a:spLocks noChangeShapeType="1"/>
          </p:cNvSpPr>
          <p:nvPr/>
        </p:nvSpPr>
        <p:spPr bwMode="auto">
          <a:xfrm>
            <a:off x="8077200" y="5181600"/>
            <a:ext cx="0" cy="457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28" name="Line 53"/>
          <p:cNvSpPr>
            <a:spLocks noChangeShapeType="1"/>
          </p:cNvSpPr>
          <p:nvPr/>
        </p:nvSpPr>
        <p:spPr bwMode="auto">
          <a:xfrm>
            <a:off x="0" y="54102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9" name="Line 54"/>
          <p:cNvSpPr>
            <a:spLocks noChangeShapeType="1"/>
          </p:cNvSpPr>
          <p:nvPr/>
        </p:nvSpPr>
        <p:spPr bwMode="auto">
          <a:xfrm>
            <a:off x="0" y="9144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7369372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of Social Network</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20</a:t>
            </a:fld>
            <a:endParaRPr lang="en-US">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8319"/>
            <a:ext cx="9144000" cy="4521361"/>
          </a:xfrm>
          <a:prstGeom prst="rect">
            <a:avLst/>
          </a:prstGeom>
        </p:spPr>
      </p:pic>
    </p:spTree>
    <p:extLst>
      <p:ext uri="{BB962C8B-B14F-4D97-AF65-F5344CB8AC3E}">
        <p14:creationId xmlns:p14="http://schemas.microsoft.com/office/powerpoint/2010/main" val="291778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Call Center Problem</a:t>
            </a:r>
            <a:endParaRPr lang="en-US" dirty="0"/>
          </a:p>
        </p:txBody>
      </p:sp>
      <p:sp>
        <p:nvSpPr>
          <p:cNvPr id="4" name="Date Placeholder 3"/>
          <p:cNvSpPr>
            <a:spLocks noGrp="1"/>
          </p:cNvSpPr>
          <p:nvPr>
            <p:ph type="dt" sz="half" idx="10"/>
          </p:nvPr>
        </p:nvSpPr>
        <p:spPr/>
        <p:txBody>
          <a:bodyPr/>
          <a:lstStyle/>
          <a:p>
            <a:fld id="{ADF6095C-667E-4B1C-A544-563B46948124}" type="datetime1">
              <a:rPr lang="en-US" smtClean="0">
                <a:solidFill>
                  <a:srgbClr val="000000"/>
                </a:solidFill>
              </a:rPr>
              <a:pPr/>
              <a:t>11/11/2017</a:t>
            </a:fld>
            <a:endParaRPr lang="en-US">
              <a:solidFill>
                <a:srgbClr val="000000"/>
              </a:solidFill>
            </a:endParaRPr>
          </a:p>
        </p:txBody>
      </p:sp>
      <p:sp>
        <p:nvSpPr>
          <p:cNvPr id="6" name="Slide Number Placeholder 5"/>
          <p:cNvSpPr>
            <a:spLocks noGrp="1"/>
          </p:cNvSpPr>
          <p:nvPr>
            <p:ph type="sldNum" sz="quarter" idx="12"/>
          </p:nvPr>
        </p:nvSpPr>
        <p:spPr/>
        <p:txBody>
          <a:bodyPr/>
          <a:lstStyle/>
          <a:p>
            <a:fld id="{77FAA16C-B0B3-44F6-AB2E-78AB3E4D5993}" type="slidenum">
              <a:rPr lang="en-US" smtClean="0">
                <a:solidFill>
                  <a:srgbClr val="000000"/>
                </a:solidFill>
              </a:rPr>
              <a:pPr/>
              <a:t>21</a:t>
            </a:fld>
            <a:endParaRPr lang="en-US">
              <a:solidFill>
                <a:srgbClr val="000000"/>
              </a:solidFill>
            </a:endParaRPr>
          </a:p>
        </p:txBody>
      </p:sp>
      <p:grpSp>
        <p:nvGrpSpPr>
          <p:cNvPr id="14" name="Group 13"/>
          <p:cNvGrpSpPr/>
          <p:nvPr/>
        </p:nvGrpSpPr>
        <p:grpSpPr>
          <a:xfrm>
            <a:off x="1682279" y="1861149"/>
            <a:ext cx="5680370" cy="2939451"/>
            <a:chOff x="990600" y="1600200"/>
            <a:chExt cx="7086600" cy="4038600"/>
          </a:xfrm>
        </p:grpSpPr>
        <p:sp>
          <p:nvSpPr>
            <p:cNvPr id="8" name="Rectangle 7"/>
            <p:cNvSpPr/>
            <p:nvPr/>
          </p:nvSpPr>
          <p:spPr bwMode="auto">
            <a:xfrm>
              <a:off x="6705601" y="2894203"/>
              <a:ext cx="1371599" cy="1752599"/>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CRM System</a:t>
              </a:r>
            </a:p>
          </p:txBody>
        </p:sp>
        <p:sp>
          <p:nvSpPr>
            <p:cNvPr id="9" name="Rectangle 8"/>
            <p:cNvSpPr/>
            <p:nvPr/>
          </p:nvSpPr>
          <p:spPr bwMode="auto">
            <a:xfrm>
              <a:off x="990600" y="2743200"/>
              <a:ext cx="1858078" cy="22860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Customers</a:t>
              </a:r>
            </a:p>
          </p:txBody>
        </p:sp>
        <p:sp>
          <p:nvSpPr>
            <p:cNvPr id="10" name="Rectangle 9"/>
            <p:cNvSpPr/>
            <p:nvPr/>
          </p:nvSpPr>
          <p:spPr bwMode="auto">
            <a:xfrm>
              <a:off x="3200400" y="2514600"/>
              <a:ext cx="1371600" cy="29718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Front Line</a:t>
              </a:r>
            </a:p>
          </p:txBody>
        </p:sp>
        <p:sp>
          <p:nvSpPr>
            <p:cNvPr id="11" name="Rectangle 10"/>
            <p:cNvSpPr/>
            <p:nvPr/>
          </p:nvSpPr>
          <p:spPr bwMode="auto">
            <a:xfrm>
              <a:off x="4953000" y="2514600"/>
              <a:ext cx="1371600" cy="29718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Back Line</a:t>
              </a:r>
            </a:p>
          </p:txBody>
        </p:sp>
        <p:sp>
          <p:nvSpPr>
            <p:cNvPr id="12" name="Rectangle 11"/>
            <p:cNvSpPr/>
            <p:nvPr/>
          </p:nvSpPr>
          <p:spPr bwMode="auto">
            <a:xfrm>
              <a:off x="3048000" y="1600200"/>
              <a:ext cx="3429000" cy="4038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16" name="TextBox 15"/>
          <p:cNvSpPr txBox="1"/>
          <p:nvPr/>
        </p:nvSpPr>
        <p:spPr>
          <a:xfrm>
            <a:off x="3453577" y="1981200"/>
            <a:ext cx="2504249" cy="461665"/>
          </a:xfrm>
          <a:prstGeom prst="rect">
            <a:avLst/>
          </a:prstGeom>
          <a:noFill/>
        </p:spPr>
        <p:txBody>
          <a:bodyPr wrap="square" rtlCol="0">
            <a:spAutoFit/>
          </a:bodyPr>
          <a:lstStyle/>
          <a:p>
            <a:pPr algn="ctr"/>
            <a:r>
              <a:rPr lang="en-US" sz="2400" dirty="0" smtClean="0"/>
              <a:t>Call Center</a:t>
            </a:r>
            <a:endParaRPr lang="en-US" sz="2400" dirty="0"/>
          </a:p>
        </p:txBody>
      </p:sp>
    </p:spTree>
    <p:extLst>
      <p:ext uri="{BB962C8B-B14F-4D97-AF65-F5344CB8AC3E}">
        <p14:creationId xmlns:p14="http://schemas.microsoft.com/office/powerpoint/2010/main" val="3527524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Expected Process</a:t>
            </a:r>
            <a:endParaRPr lang="en-US" b="1" dirty="0"/>
          </a:p>
        </p:txBody>
      </p:sp>
      <p:sp>
        <p:nvSpPr>
          <p:cNvPr id="4" name="Date Placeholder 3"/>
          <p:cNvSpPr>
            <a:spLocks noGrp="1"/>
          </p:cNvSpPr>
          <p:nvPr>
            <p:ph type="dt" sz="half" idx="10"/>
          </p:nvPr>
        </p:nvSpPr>
        <p:spPr/>
        <p:txBody>
          <a:bodyPr/>
          <a:lstStyle/>
          <a:p>
            <a:fld id="{ADF6095C-667E-4B1C-A544-563B46948124}" type="datetime1">
              <a:rPr lang="en-US" smtClean="0">
                <a:solidFill>
                  <a:srgbClr val="000000"/>
                </a:solidFill>
              </a:rPr>
              <a:pPr/>
              <a:t>11/11/2017</a:t>
            </a:fld>
            <a:endParaRPr lang="en-US">
              <a:solidFill>
                <a:srgbClr val="000000"/>
              </a:solidFill>
            </a:endParaRPr>
          </a:p>
        </p:txBody>
      </p:sp>
      <p:sp>
        <p:nvSpPr>
          <p:cNvPr id="6" name="Slide Number Placeholder 5"/>
          <p:cNvSpPr>
            <a:spLocks noGrp="1"/>
          </p:cNvSpPr>
          <p:nvPr>
            <p:ph type="sldNum" sz="quarter" idx="12"/>
          </p:nvPr>
        </p:nvSpPr>
        <p:spPr/>
        <p:txBody>
          <a:bodyPr/>
          <a:lstStyle/>
          <a:p>
            <a:fld id="{77FAA16C-B0B3-44F6-AB2E-78AB3E4D5993}" type="slidenum">
              <a:rPr lang="en-US" smtClean="0">
                <a:solidFill>
                  <a:srgbClr val="000000"/>
                </a:solidFill>
              </a:rPr>
              <a:pPr/>
              <a:t>22</a:t>
            </a:fld>
            <a:endParaRPr lang="en-US">
              <a:solidFill>
                <a:srgbClr val="00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468" y="838200"/>
            <a:ext cx="4459857" cy="5029200"/>
          </a:xfrm>
          <a:prstGeom prst="rect">
            <a:avLst/>
          </a:prstGeom>
        </p:spPr>
      </p:pic>
      <p:sp>
        <p:nvSpPr>
          <p:cNvPr id="8" name="Rectangle 7"/>
          <p:cNvSpPr/>
          <p:nvPr/>
        </p:nvSpPr>
        <p:spPr>
          <a:xfrm>
            <a:off x="762000" y="1474441"/>
            <a:ext cx="4648200" cy="2800767"/>
          </a:xfrm>
          <a:prstGeom prst="rect">
            <a:avLst/>
          </a:prstGeom>
        </p:spPr>
        <p:txBody>
          <a:bodyPr wrap="square">
            <a:spAutoFit/>
          </a:bodyPr>
          <a:lstStyle/>
          <a:p>
            <a:r>
              <a:rPr lang="en-US" sz="2200" b="1" dirty="0" smtClean="0"/>
              <a:t>Problem</a:t>
            </a:r>
          </a:p>
          <a:p>
            <a:r>
              <a:rPr lang="en-US" sz="2200" dirty="0" smtClean="0"/>
              <a:t>Increased </a:t>
            </a:r>
            <a:r>
              <a:rPr lang="en-US" sz="2200" dirty="0"/>
              <a:t>costs:</a:t>
            </a:r>
          </a:p>
          <a:p>
            <a:r>
              <a:rPr lang="en-US" sz="2200" dirty="0"/>
              <a:t>- More activities</a:t>
            </a:r>
          </a:p>
          <a:p>
            <a:r>
              <a:rPr lang="en-US" sz="2200" dirty="0"/>
              <a:t>- Lower first call </a:t>
            </a:r>
            <a:r>
              <a:rPr lang="en-US" sz="2200" dirty="0" smtClean="0"/>
              <a:t>resolution rate</a:t>
            </a:r>
            <a:endParaRPr lang="en-US" sz="2200" dirty="0"/>
          </a:p>
          <a:p>
            <a:r>
              <a:rPr lang="en-US" sz="2200" dirty="0"/>
              <a:t>Decreased </a:t>
            </a:r>
            <a:r>
              <a:rPr lang="en-US" sz="2200" dirty="0" smtClean="0"/>
              <a:t>customer satisfaction</a:t>
            </a:r>
            <a:r>
              <a:rPr lang="en-US" sz="2200" dirty="0"/>
              <a:t>:</a:t>
            </a:r>
          </a:p>
          <a:p>
            <a:r>
              <a:rPr lang="en-US" sz="2200" dirty="0"/>
              <a:t>- Net </a:t>
            </a:r>
            <a:r>
              <a:rPr lang="en-US" sz="2200" dirty="0" smtClean="0"/>
              <a:t>promoter </a:t>
            </a:r>
            <a:r>
              <a:rPr lang="en-US" sz="2200" dirty="0"/>
              <a:t>score (NPS</a:t>
            </a:r>
            <a:r>
              <a:rPr lang="en-US" sz="2200" dirty="0" smtClean="0"/>
              <a:t>) 5</a:t>
            </a:r>
            <a:endParaRPr lang="en-US" sz="2200" dirty="0"/>
          </a:p>
          <a:p>
            <a:r>
              <a:rPr lang="en-US" sz="2200" dirty="0"/>
              <a:t>Expected</a:t>
            </a:r>
          </a:p>
          <a:p>
            <a:r>
              <a:rPr lang="en-US" sz="2200" dirty="0"/>
              <a:t>Process</a:t>
            </a:r>
          </a:p>
        </p:txBody>
      </p:sp>
    </p:spTree>
    <p:extLst>
      <p:ext uri="{BB962C8B-B14F-4D97-AF65-F5344CB8AC3E}">
        <p14:creationId xmlns:p14="http://schemas.microsoft.com/office/powerpoint/2010/main" val="2725970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42" y="1229371"/>
            <a:ext cx="8885715" cy="5171429"/>
          </a:xfrm>
          <a:prstGeom prst="rect">
            <a:avLst/>
          </a:prstGeom>
        </p:spPr>
      </p:pic>
      <p:sp>
        <p:nvSpPr>
          <p:cNvPr id="6" name="Title 1"/>
          <p:cNvSpPr>
            <a:spLocks noGrp="1"/>
          </p:cNvSpPr>
          <p:nvPr>
            <p:ph type="title"/>
          </p:nvPr>
        </p:nvSpPr>
        <p:spPr>
          <a:xfrm>
            <a:off x="1447800" y="76200"/>
            <a:ext cx="7696200" cy="533400"/>
          </a:xfrm>
        </p:spPr>
        <p:txBody>
          <a:bodyPr/>
          <a:lstStyle/>
          <a:p>
            <a:r>
              <a:rPr lang="en-US" b="1" dirty="0" smtClean="0">
                <a:cs typeface="Times New Roman" pitchFamily="18" charset="0"/>
              </a:rPr>
              <a:t>Inspect Data</a:t>
            </a:r>
            <a:endParaRPr lang="en-US" b="1" dirty="0">
              <a:cs typeface="Times New Roman" pitchFamily="18" charset="0"/>
            </a:endParaRPr>
          </a:p>
        </p:txBody>
      </p:sp>
    </p:spTree>
    <p:extLst>
      <p:ext uri="{BB962C8B-B14F-4D97-AF65-F5344CB8AC3E}">
        <p14:creationId xmlns:p14="http://schemas.microsoft.com/office/powerpoint/2010/main" val="4152552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1295400" y="124959"/>
            <a:ext cx="7696200" cy="533400"/>
          </a:xfrm>
        </p:spPr>
        <p:txBody>
          <a:bodyPr/>
          <a:lstStyle/>
          <a:p>
            <a:r>
              <a:rPr lang="en-US" sz="3200" b="1" dirty="0" smtClean="0"/>
              <a:t>Call Center Case: Compare Actual Process</a:t>
            </a:r>
            <a:endParaRPr lang="en-US" sz="3200" b="1" dirty="0"/>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977111"/>
            <a:ext cx="7543800" cy="5271289"/>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045724"/>
            <a:ext cx="4343400" cy="4897876"/>
          </a:xfrm>
          <a:prstGeom prst="rect">
            <a:avLst/>
          </a:prstGeom>
        </p:spPr>
      </p:pic>
    </p:spTree>
    <p:extLst>
      <p:ext uri="{BB962C8B-B14F-4D97-AF65-F5344CB8AC3E}">
        <p14:creationId xmlns:p14="http://schemas.microsoft.com/office/powerpoint/2010/main" val="25887702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Times New Roman" pitchFamily="18" charset="0"/>
              </a:rPr>
              <a:t>Construct Log</a:t>
            </a:r>
            <a:endParaRPr lang="en-US" b="1" dirty="0">
              <a:cs typeface="Times New Roman" pitchFamily="18" charset="0"/>
            </a:endParaRP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4407" y="1752600"/>
            <a:ext cx="8621653" cy="4572000"/>
          </a:xfrm>
        </p:spPr>
      </p:pic>
      <p:sp>
        <p:nvSpPr>
          <p:cNvPr id="3" name="TextBox 2"/>
          <p:cNvSpPr txBox="1"/>
          <p:nvPr/>
        </p:nvSpPr>
        <p:spPr>
          <a:xfrm>
            <a:off x="304799" y="762000"/>
            <a:ext cx="8534401" cy="646331"/>
          </a:xfrm>
          <a:prstGeom prst="rect">
            <a:avLst/>
          </a:prstGeom>
          <a:noFill/>
        </p:spPr>
        <p:txBody>
          <a:bodyPr wrap="square" rtlCol="0">
            <a:spAutoFit/>
          </a:bodyPr>
          <a:lstStyle/>
          <a:p>
            <a:r>
              <a:rPr lang="en-US" dirty="0" smtClean="0"/>
              <a:t>Associate the columns in the input  file with the components of the workflow model. (The ID for the cases is in column 1, for example.)</a:t>
            </a:r>
            <a:endParaRPr lang="en-US" dirty="0"/>
          </a:p>
        </p:txBody>
      </p:sp>
      <p:sp>
        <p:nvSpPr>
          <p:cNvPr id="4" name="TextBox 3"/>
          <p:cNvSpPr txBox="1"/>
          <p:nvPr/>
        </p:nvSpPr>
        <p:spPr>
          <a:xfrm>
            <a:off x="6705600" y="4495800"/>
            <a:ext cx="1905000" cy="923330"/>
          </a:xfrm>
          <a:prstGeom prst="rect">
            <a:avLst/>
          </a:prstGeom>
          <a:noFill/>
        </p:spPr>
        <p:txBody>
          <a:bodyPr wrap="square" rtlCol="0">
            <a:spAutoFit/>
          </a:bodyPr>
          <a:lstStyle/>
          <a:p>
            <a:r>
              <a:rPr lang="en-US" dirty="0" smtClean="0"/>
              <a:t>Click here to initiate the process mining algorithm.</a:t>
            </a:r>
            <a:endParaRPr lang="en-US" dirty="0"/>
          </a:p>
        </p:txBody>
      </p:sp>
      <p:cxnSp>
        <p:nvCxnSpPr>
          <p:cNvPr id="6" name="Straight Arrow Connector 5"/>
          <p:cNvCxnSpPr/>
          <p:nvPr/>
        </p:nvCxnSpPr>
        <p:spPr bwMode="auto">
          <a:xfrm>
            <a:off x="7924800" y="5410200"/>
            <a:ext cx="533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916398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5654" y="202362"/>
            <a:ext cx="7696200" cy="533400"/>
          </a:xfrm>
        </p:spPr>
        <p:txBody>
          <a:bodyPr/>
          <a:lstStyle/>
          <a:p>
            <a:r>
              <a:rPr lang="en-US" sz="3600" b="1" dirty="0" smtClean="0">
                <a:cs typeface="Times New Roman" pitchFamily="18" charset="0"/>
              </a:rPr>
              <a:t>Inspect </a:t>
            </a:r>
            <a:r>
              <a:rPr lang="en-US" sz="3600" b="1" dirty="0" smtClean="0">
                <a:cs typeface="Times New Roman" pitchFamily="18" charset="0"/>
              </a:rPr>
              <a:t>Log – Various Graphs and Statistics </a:t>
            </a:r>
            <a:endParaRPr lang="en-US" sz="3600" b="1" dirty="0">
              <a:cs typeface="Times New Roman" pitchFamily="18" charset="0"/>
            </a:endParaRP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128" y="1752600"/>
            <a:ext cx="9082872" cy="4881298"/>
          </a:xfrm>
        </p:spPr>
      </p:pic>
      <p:sp>
        <p:nvSpPr>
          <p:cNvPr id="5" name="Oval 4"/>
          <p:cNvSpPr/>
          <p:nvPr/>
        </p:nvSpPr>
        <p:spPr>
          <a:xfrm>
            <a:off x="1295400" y="21336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81200" y="21336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45758" y="5638800"/>
            <a:ext cx="9144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600" y="1154668"/>
            <a:ext cx="8610600" cy="369332"/>
          </a:xfrm>
          <a:prstGeom prst="rect">
            <a:avLst/>
          </a:prstGeom>
          <a:noFill/>
        </p:spPr>
        <p:txBody>
          <a:bodyPr wrap="square" rtlCol="0">
            <a:spAutoFit/>
          </a:bodyPr>
          <a:lstStyle/>
          <a:p>
            <a:r>
              <a:rPr lang="en-US" dirty="0" smtClean="0"/>
              <a:t>Here we see a frequency chart of the events that occur over time.</a:t>
            </a:r>
            <a:endParaRPr lang="en-US" dirty="0"/>
          </a:p>
        </p:txBody>
      </p:sp>
    </p:spTree>
    <p:extLst>
      <p:ext uri="{BB962C8B-B14F-4D97-AF65-F5344CB8AC3E}">
        <p14:creationId xmlns:p14="http://schemas.microsoft.com/office/powerpoint/2010/main" val="2883836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96200" cy="533400"/>
          </a:xfrm>
        </p:spPr>
        <p:txBody>
          <a:bodyPr/>
          <a:lstStyle/>
          <a:p>
            <a:r>
              <a:rPr lang="en-US" sz="3200" b="1" dirty="0" smtClean="0"/>
              <a:t>Discover </a:t>
            </a:r>
            <a:r>
              <a:rPr lang="en-US" sz="3200" b="1" dirty="0" smtClean="0"/>
              <a:t>Process – Different Algorithms are Available</a:t>
            </a:r>
            <a:endParaRPr lang="en-US" sz="3200" b="1"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295400"/>
            <a:ext cx="9175910" cy="4876800"/>
          </a:xfrm>
        </p:spPr>
      </p:pic>
    </p:spTree>
    <p:extLst>
      <p:ext uri="{BB962C8B-B14F-4D97-AF65-F5344CB8AC3E}">
        <p14:creationId xmlns:p14="http://schemas.microsoft.com/office/powerpoint/2010/main" val="28742639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Heuristics Miner</a:t>
            </a:r>
            <a:endParaRPr lang="en-US"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371600"/>
            <a:ext cx="8991600" cy="4795960"/>
          </a:xfrm>
          <a:prstGeom prst="rect">
            <a:avLst/>
          </a:prstGeom>
        </p:spPr>
      </p:pic>
    </p:spTree>
    <p:extLst>
      <p:ext uri="{BB962C8B-B14F-4D97-AF65-F5344CB8AC3E}">
        <p14:creationId xmlns:p14="http://schemas.microsoft.com/office/powerpoint/2010/main" val="19125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 Start and </a:t>
            </a:r>
            <a:r>
              <a:rPr lang="en-US" b="1" dirty="0" smtClean="0"/>
              <a:t>End Nodes</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2162" y="1447800"/>
            <a:ext cx="8889438" cy="4724547"/>
          </a:xfrm>
        </p:spPr>
      </p:pic>
    </p:spTree>
    <p:extLst>
      <p:ext uri="{BB962C8B-B14F-4D97-AF65-F5344CB8AC3E}">
        <p14:creationId xmlns:p14="http://schemas.microsoft.com/office/powerpoint/2010/main" val="1755721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DE29B417-93AE-43BA-ACCF-9E1E4EE727EA}" type="datetime1">
              <a:rPr lang="en-US" altLang="en-US" sz="1400" smtClean="0"/>
              <a:pPr/>
              <a:t>11/11/2017</a:t>
            </a:fld>
            <a:endParaRPr lang="en-US" altLang="en-US" sz="1400" smtClean="0"/>
          </a:p>
        </p:txBody>
      </p:sp>
      <p:sp>
        <p:nvSpPr>
          <p:cNvPr id="194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3263CA0-E2C9-47D8-BCAA-2ECF538C1500}" type="slidenum">
              <a:rPr lang="en-US" altLang="en-US" sz="1400" smtClean="0"/>
              <a:pPr/>
              <a:t>3</a:t>
            </a:fld>
            <a:endParaRPr lang="en-US" altLang="en-US" sz="1400" smtClean="0"/>
          </a:p>
        </p:txBody>
      </p:sp>
      <p:sp>
        <p:nvSpPr>
          <p:cNvPr id="19461" name="Rectangle 2"/>
          <p:cNvSpPr>
            <a:spLocks noGrp="1" noChangeArrowheads="1"/>
          </p:cNvSpPr>
          <p:nvPr>
            <p:ph type="title"/>
          </p:nvPr>
        </p:nvSpPr>
        <p:spPr/>
        <p:txBody>
          <a:bodyPr/>
          <a:lstStyle/>
          <a:p>
            <a:r>
              <a:rPr lang="en-US" altLang="en-US" b="1" dirty="0" smtClean="0"/>
              <a:t>Beyond Automation</a:t>
            </a:r>
          </a:p>
        </p:txBody>
      </p:sp>
      <p:sp>
        <p:nvSpPr>
          <p:cNvPr id="19462" name="Text Box 3"/>
          <p:cNvSpPr txBox="1">
            <a:spLocks noChangeArrowheads="1"/>
          </p:cNvSpPr>
          <p:nvPr/>
        </p:nvSpPr>
        <p:spPr bwMode="auto">
          <a:xfrm>
            <a:off x="609600" y="7620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a:t>How can workflow assist management?</a:t>
            </a:r>
          </a:p>
        </p:txBody>
      </p:sp>
      <p:sp>
        <p:nvSpPr>
          <p:cNvPr id="19463" name="Text Box 4"/>
          <p:cNvSpPr txBox="1">
            <a:spLocks noChangeArrowheads="1"/>
          </p:cNvSpPr>
          <p:nvPr/>
        </p:nvSpPr>
        <p:spPr bwMode="auto">
          <a:xfrm>
            <a:off x="685800" y="2057400"/>
            <a:ext cx="8153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t>Planning	</a:t>
            </a:r>
            <a:r>
              <a:rPr lang="en-US" altLang="en-US" dirty="0" smtClean="0"/>
              <a:t>Coordination of planning &amp; budgeting processes</a:t>
            </a:r>
            <a:endParaRPr lang="en-US" altLang="en-US" dirty="0"/>
          </a:p>
        </p:txBody>
      </p:sp>
      <p:sp>
        <p:nvSpPr>
          <p:cNvPr id="19464" name="Text Box 5"/>
          <p:cNvSpPr txBox="1">
            <a:spLocks noChangeArrowheads="1"/>
          </p:cNvSpPr>
          <p:nvPr/>
        </p:nvSpPr>
        <p:spPr bwMode="auto">
          <a:xfrm>
            <a:off x="685800" y="2697163"/>
            <a:ext cx="8153400" cy="466725"/>
          </a:xfrm>
          <a:prstGeom prst="rect">
            <a:avLst/>
          </a:prstGeom>
          <a:solidFill>
            <a:srgbClr val="EDEEEF"/>
          </a:solidFill>
          <a:ln w="9525">
            <a:solidFill>
              <a:schemeClr val="tx1"/>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Organizing	Explicit process descriptions, ... </a:t>
            </a:r>
          </a:p>
        </p:txBody>
      </p:sp>
      <p:sp>
        <p:nvSpPr>
          <p:cNvPr id="19465" name="Text Box 6"/>
          <p:cNvSpPr txBox="1">
            <a:spLocks noChangeArrowheads="1"/>
          </p:cNvSpPr>
          <p:nvPr/>
        </p:nvSpPr>
        <p:spPr bwMode="auto">
          <a:xfrm>
            <a:off x="685800" y="3336925"/>
            <a:ext cx="8153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t>Directing	Staff assignments, work load leveling, ...</a:t>
            </a:r>
          </a:p>
        </p:txBody>
      </p:sp>
      <p:sp>
        <p:nvSpPr>
          <p:cNvPr id="19466" name="Text Box 7"/>
          <p:cNvSpPr txBox="1">
            <a:spLocks noChangeArrowheads="1"/>
          </p:cNvSpPr>
          <p:nvPr/>
        </p:nvSpPr>
        <p:spPr bwMode="auto">
          <a:xfrm>
            <a:off x="685800" y="3976688"/>
            <a:ext cx="8153400" cy="466725"/>
          </a:xfrm>
          <a:prstGeom prst="rect">
            <a:avLst/>
          </a:prstGeom>
          <a:solidFill>
            <a:srgbClr val="EDEEEF"/>
          </a:solidFill>
          <a:ln w="9525">
            <a:solidFill>
              <a:schemeClr val="tx1"/>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Coordinating	Routing, reminders, streamline hand-offs, ...</a:t>
            </a:r>
          </a:p>
        </p:txBody>
      </p:sp>
      <p:sp>
        <p:nvSpPr>
          <p:cNvPr id="19467" name="Text Box 8"/>
          <p:cNvSpPr txBox="1">
            <a:spLocks noChangeArrowheads="1"/>
          </p:cNvSpPr>
          <p:nvPr/>
        </p:nvSpPr>
        <p:spPr bwMode="auto">
          <a:xfrm>
            <a:off x="685800" y="4616450"/>
            <a:ext cx="8153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Controlling	Monitoring performance, managing exceptions, ...</a:t>
            </a:r>
          </a:p>
        </p:txBody>
      </p:sp>
      <p:sp>
        <p:nvSpPr>
          <p:cNvPr id="19468" name="Text Box 9"/>
          <p:cNvSpPr txBox="1">
            <a:spLocks noChangeArrowheads="1"/>
          </p:cNvSpPr>
          <p:nvPr/>
        </p:nvSpPr>
        <p:spPr bwMode="auto">
          <a:xfrm>
            <a:off x="609600" y="1219200"/>
            <a:ext cx="292258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b="1"/>
              <a:t>Mgt. Role </a:t>
            </a:r>
            <a:br>
              <a:rPr lang="en-US" altLang="en-US" b="1"/>
            </a:br>
            <a:r>
              <a:rPr lang="en-US" altLang="en-US" sz="1800" b="1"/>
              <a:t>(Fayol &amp; Urwick)</a:t>
            </a:r>
          </a:p>
        </p:txBody>
      </p:sp>
      <p:sp>
        <p:nvSpPr>
          <p:cNvPr id="19469" name="Text Box 10"/>
          <p:cNvSpPr txBox="1">
            <a:spLocks noChangeArrowheads="1"/>
          </p:cNvSpPr>
          <p:nvPr/>
        </p:nvSpPr>
        <p:spPr bwMode="auto">
          <a:xfrm>
            <a:off x="2667000" y="1524000"/>
            <a:ext cx="2922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b="1"/>
              <a:t>Workflow Function</a:t>
            </a:r>
          </a:p>
        </p:txBody>
      </p:sp>
      <p:sp>
        <p:nvSpPr>
          <p:cNvPr id="19470" name="Text Box 11"/>
          <p:cNvSpPr txBox="1">
            <a:spLocks noChangeArrowheads="1"/>
          </p:cNvSpPr>
          <p:nvPr/>
        </p:nvSpPr>
        <p:spPr bwMode="auto">
          <a:xfrm>
            <a:off x="685800" y="5257800"/>
            <a:ext cx="8153400" cy="466725"/>
          </a:xfrm>
          <a:prstGeom prst="rect">
            <a:avLst/>
          </a:prstGeom>
          <a:solidFill>
            <a:srgbClr val="EDEEEF"/>
          </a:solidFill>
          <a:ln w="9525">
            <a:solidFill>
              <a:schemeClr val="tx1"/>
            </a:solidFill>
            <a:miter lim="800000"/>
            <a:headEnd/>
            <a:tailEnd/>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i="1"/>
              <a:t>Learning</a:t>
            </a:r>
            <a:r>
              <a:rPr lang="en-US" altLang="en-US"/>
              <a:t>	Improve processes, understand customers, ...</a:t>
            </a:r>
          </a:p>
        </p:txBody>
      </p:sp>
      <p:sp>
        <p:nvSpPr>
          <p:cNvPr id="19471" name="Line 12"/>
          <p:cNvSpPr>
            <a:spLocks noChangeShapeType="1"/>
          </p:cNvSpPr>
          <p:nvPr/>
        </p:nvSpPr>
        <p:spPr bwMode="auto">
          <a:xfrm>
            <a:off x="2438400" y="20574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3"/>
          <p:cNvSpPr>
            <a:spLocks noChangeShapeType="1"/>
          </p:cNvSpPr>
          <p:nvPr/>
        </p:nvSpPr>
        <p:spPr bwMode="auto">
          <a:xfrm>
            <a:off x="2438400" y="27114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14"/>
          <p:cNvSpPr>
            <a:spLocks noChangeShapeType="1"/>
          </p:cNvSpPr>
          <p:nvPr/>
        </p:nvSpPr>
        <p:spPr bwMode="auto">
          <a:xfrm>
            <a:off x="2438400" y="3352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15"/>
          <p:cNvSpPr>
            <a:spLocks noChangeShapeType="1"/>
          </p:cNvSpPr>
          <p:nvPr/>
        </p:nvSpPr>
        <p:spPr bwMode="auto">
          <a:xfrm>
            <a:off x="2438400" y="39941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16"/>
          <p:cNvSpPr>
            <a:spLocks noChangeShapeType="1"/>
          </p:cNvSpPr>
          <p:nvPr/>
        </p:nvSpPr>
        <p:spPr bwMode="auto">
          <a:xfrm>
            <a:off x="2438400" y="46243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17"/>
          <p:cNvSpPr>
            <a:spLocks noChangeShapeType="1"/>
          </p:cNvSpPr>
          <p:nvPr/>
        </p:nvSpPr>
        <p:spPr bwMode="auto">
          <a:xfrm>
            <a:off x="2438400" y="5257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8" name="AutoShape 19"/>
          <p:cNvSpPr>
            <a:spLocks noChangeArrowheads="1"/>
          </p:cNvSpPr>
          <p:nvPr/>
        </p:nvSpPr>
        <p:spPr bwMode="auto">
          <a:xfrm>
            <a:off x="228600" y="5376863"/>
            <a:ext cx="304800" cy="228600"/>
          </a:xfrm>
          <a:prstGeom prst="rightArrow">
            <a:avLst>
              <a:gd name="adj1" fmla="val 50000"/>
              <a:gd name="adj2" fmla="val 33333"/>
            </a:avLst>
          </a:prstGeom>
          <a:solidFill>
            <a:schemeClr val="bg2"/>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19479" name="Text Box 20"/>
          <p:cNvSpPr txBox="1">
            <a:spLocks noChangeArrowheads="1"/>
          </p:cNvSpPr>
          <p:nvPr/>
        </p:nvSpPr>
        <p:spPr bwMode="auto">
          <a:xfrm>
            <a:off x="914400" y="5867400"/>
            <a:ext cx="571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dirty="0" smtClean="0"/>
              <a:t>Knowledge management</a:t>
            </a:r>
            <a:endParaRPr lang="en-US" altLang="en-US" sz="2800" dirty="0"/>
          </a:p>
        </p:txBody>
      </p:sp>
      <p:sp>
        <p:nvSpPr>
          <p:cNvPr id="19480" name="Line 21"/>
          <p:cNvSpPr>
            <a:spLocks noChangeShapeType="1"/>
          </p:cNvSpPr>
          <p:nvPr/>
        </p:nvSpPr>
        <p:spPr bwMode="auto">
          <a:xfrm>
            <a:off x="228600" y="54864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1" name="Line 22"/>
          <p:cNvSpPr>
            <a:spLocks noChangeShapeType="1"/>
          </p:cNvSpPr>
          <p:nvPr/>
        </p:nvSpPr>
        <p:spPr bwMode="auto">
          <a:xfrm>
            <a:off x="228600" y="61722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051514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Discover Process</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285344"/>
            <a:ext cx="8991600" cy="4752890"/>
          </a:xfrm>
        </p:spPr>
      </p:pic>
    </p:spTree>
    <p:extLst>
      <p:ext uri="{BB962C8B-B14F-4D97-AF65-F5344CB8AC3E}">
        <p14:creationId xmlns:p14="http://schemas.microsoft.com/office/powerpoint/2010/main" val="30202712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563" y="1828800"/>
            <a:ext cx="9001064" cy="4038600"/>
          </a:xfrm>
        </p:spPr>
      </p:pic>
      <p:sp>
        <p:nvSpPr>
          <p:cNvPr id="5" name="Title 1"/>
          <p:cNvSpPr txBox="1">
            <a:spLocks/>
          </p:cNvSpPr>
          <p:nvPr/>
        </p:nvSpPr>
        <p:spPr bwMode="auto">
          <a:xfrm>
            <a:off x="1600200" y="2286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990033"/>
                </a:solidFill>
                <a:latin typeface="+mj-lt"/>
                <a:ea typeface="+mj-ea"/>
                <a:cs typeface="+mj-cs"/>
              </a:defRPr>
            </a:lvl1pPr>
            <a:lvl2pPr algn="l" rtl="0" eaLnBrk="0" fontAlgn="base" hangingPunct="0">
              <a:spcBef>
                <a:spcPct val="0"/>
              </a:spcBef>
              <a:spcAft>
                <a:spcPct val="0"/>
              </a:spcAft>
              <a:defRPr sz="4400">
                <a:solidFill>
                  <a:srgbClr val="990033"/>
                </a:solidFill>
                <a:latin typeface="Times New Roman" pitchFamily="18" charset="0"/>
              </a:defRPr>
            </a:lvl2pPr>
            <a:lvl3pPr algn="l" rtl="0" eaLnBrk="0" fontAlgn="base" hangingPunct="0">
              <a:spcBef>
                <a:spcPct val="0"/>
              </a:spcBef>
              <a:spcAft>
                <a:spcPct val="0"/>
              </a:spcAft>
              <a:defRPr sz="4400">
                <a:solidFill>
                  <a:srgbClr val="990033"/>
                </a:solidFill>
                <a:latin typeface="Times New Roman" pitchFamily="18" charset="0"/>
              </a:defRPr>
            </a:lvl3pPr>
            <a:lvl4pPr algn="l" rtl="0" eaLnBrk="0" fontAlgn="base" hangingPunct="0">
              <a:spcBef>
                <a:spcPct val="0"/>
              </a:spcBef>
              <a:spcAft>
                <a:spcPct val="0"/>
              </a:spcAft>
              <a:defRPr sz="4400">
                <a:solidFill>
                  <a:srgbClr val="990033"/>
                </a:solidFill>
                <a:latin typeface="Times New Roman" pitchFamily="18" charset="0"/>
              </a:defRPr>
            </a:lvl4pPr>
            <a:lvl5pPr algn="l" rtl="0" eaLnBrk="0" fontAlgn="base" hangingPunct="0">
              <a:spcBef>
                <a:spcPct val="0"/>
              </a:spcBef>
              <a:spcAft>
                <a:spcPct val="0"/>
              </a:spcAft>
              <a:defRPr sz="4400">
                <a:solidFill>
                  <a:srgbClr val="990033"/>
                </a:solidFill>
                <a:latin typeface="Times New Roman" pitchFamily="18" charset="0"/>
              </a:defRPr>
            </a:lvl5pPr>
            <a:lvl6pPr marL="457200" algn="l" rtl="0" eaLnBrk="0" fontAlgn="base" hangingPunct="0">
              <a:spcBef>
                <a:spcPct val="0"/>
              </a:spcBef>
              <a:spcAft>
                <a:spcPct val="0"/>
              </a:spcAft>
              <a:defRPr sz="4400">
                <a:solidFill>
                  <a:srgbClr val="990033"/>
                </a:solidFill>
                <a:latin typeface="Times New Roman" pitchFamily="18" charset="0"/>
              </a:defRPr>
            </a:lvl6pPr>
            <a:lvl7pPr marL="914400" algn="l" rtl="0" eaLnBrk="0" fontAlgn="base" hangingPunct="0">
              <a:spcBef>
                <a:spcPct val="0"/>
              </a:spcBef>
              <a:spcAft>
                <a:spcPct val="0"/>
              </a:spcAft>
              <a:defRPr sz="4400">
                <a:solidFill>
                  <a:srgbClr val="990033"/>
                </a:solidFill>
                <a:latin typeface="Times New Roman" pitchFamily="18" charset="0"/>
              </a:defRPr>
            </a:lvl7pPr>
            <a:lvl8pPr marL="1371600" algn="l" rtl="0" eaLnBrk="0" fontAlgn="base" hangingPunct="0">
              <a:spcBef>
                <a:spcPct val="0"/>
              </a:spcBef>
              <a:spcAft>
                <a:spcPct val="0"/>
              </a:spcAft>
              <a:defRPr sz="4400">
                <a:solidFill>
                  <a:srgbClr val="990033"/>
                </a:solidFill>
                <a:latin typeface="Times New Roman" pitchFamily="18" charset="0"/>
              </a:defRPr>
            </a:lvl8pPr>
            <a:lvl9pPr marL="1828800" algn="l" rtl="0" eaLnBrk="0" fontAlgn="base" hangingPunct="0">
              <a:spcBef>
                <a:spcPct val="0"/>
              </a:spcBef>
              <a:spcAft>
                <a:spcPct val="0"/>
              </a:spcAft>
              <a:defRPr sz="4400">
                <a:solidFill>
                  <a:srgbClr val="990033"/>
                </a:solidFill>
                <a:latin typeface="Times New Roman" pitchFamily="18" charset="0"/>
              </a:defRPr>
            </a:lvl9pPr>
          </a:lstStyle>
          <a:p>
            <a:r>
              <a:rPr lang="en-US" b="1" kern="0" smtClean="0"/>
              <a:t>Discover Process</a:t>
            </a:r>
            <a:endParaRPr lang="en-US" b="1" kern="0" dirty="0"/>
          </a:p>
        </p:txBody>
      </p:sp>
    </p:spTree>
    <p:extLst>
      <p:ext uri="{BB962C8B-B14F-4D97-AF65-F5344CB8AC3E}">
        <p14:creationId xmlns:p14="http://schemas.microsoft.com/office/powerpoint/2010/main" val="4649707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6200" y="1676400"/>
            <a:ext cx="8896514" cy="4572000"/>
          </a:xfrm>
        </p:spPr>
      </p:pic>
      <p:sp>
        <p:nvSpPr>
          <p:cNvPr id="5" name="Title 1"/>
          <p:cNvSpPr>
            <a:spLocks noGrp="1"/>
          </p:cNvSpPr>
          <p:nvPr>
            <p:ph type="title"/>
          </p:nvPr>
        </p:nvSpPr>
        <p:spPr>
          <a:xfrm>
            <a:off x="1447800" y="76200"/>
            <a:ext cx="7696200" cy="533400"/>
          </a:xfrm>
        </p:spPr>
        <p:txBody>
          <a:bodyPr/>
          <a:lstStyle/>
          <a:p>
            <a:r>
              <a:rPr lang="en-US" b="1" dirty="0" smtClean="0"/>
              <a:t>Tune Level of Detail</a:t>
            </a:r>
            <a:endParaRPr lang="en-US" b="1" dirty="0"/>
          </a:p>
        </p:txBody>
      </p:sp>
    </p:spTree>
    <p:extLst>
      <p:ext uri="{BB962C8B-B14F-4D97-AF65-F5344CB8AC3E}">
        <p14:creationId xmlns:p14="http://schemas.microsoft.com/office/powerpoint/2010/main" val="33623503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240" y="1295400"/>
            <a:ext cx="9170240" cy="5079627"/>
          </a:xfrm>
        </p:spPr>
      </p:pic>
      <p:sp>
        <p:nvSpPr>
          <p:cNvPr id="5" name="Title 1"/>
          <p:cNvSpPr>
            <a:spLocks noGrp="1"/>
          </p:cNvSpPr>
          <p:nvPr>
            <p:ph type="title"/>
          </p:nvPr>
        </p:nvSpPr>
        <p:spPr>
          <a:xfrm>
            <a:off x="1447800" y="76200"/>
            <a:ext cx="7696200" cy="533400"/>
          </a:xfrm>
        </p:spPr>
        <p:txBody>
          <a:bodyPr/>
          <a:lstStyle/>
          <a:p>
            <a:r>
              <a:rPr lang="en-US" b="1" dirty="0" smtClean="0"/>
              <a:t>Tune Level of Detail</a:t>
            </a:r>
            <a:endParaRPr lang="en-US" b="1" dirty="0"/>
          </a:p>
        </p:txBody>
      </p:sp>
    </p:spTree>
    <p:extLst>
      <p:ext uri="{BB962C8B-B14F-4D97-AF65-F5344CB8AC3E}">
        <p14:creationId xmlns:p14="http://schemas.microsoft.com/office/powerpoint/2010/main" val="17581775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Animate Process</a:t>
            </a:r>
            <a:endParaRPr lang="en-US" b="1"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123" y="1600200"/>
            <a:ext cx="8967123" cy="4724400"/>
          </a:xfrm>
        </p:spPr>
      </p:pic>
    </p:spTree>
    <p:extLst>
      <p:ext uri="{BB962C8B-B14F-4D97-AF65-F5344CB8AC3E}">
        <p14:creationId xmlns:p14="http://schemas.microsoft.com/office/powerpoint/2010/main" val="19997654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t>Process Mining Exercise</a:t>
            </a:r>
            <a:endParaRPr lang="en-US" dirty="0"/>
          </a:p>
        </p:txBody>
      </p:sp>
      <p:sp>
        <p:nvSpPr>
          <p:cNvPr id="3" name="Content Placeholder 2"/>
          <p:cNvSpPr>
            <a:spLocks noGrp="1"/>
          </p:cNvSpPr>
          <p:nvPr>
            <p:ph idx="1"/>
          </p:nvPr>
        </p:nvSpPr>
        <p:spPr>
          <a:xfrm>
            <a:off x="152400" y="685800"/>
            <a:ext cx="8382000" cy="5867400"/>
          </a:xfrm>
        </p:spPr>
        <p:txBody>
          <a:bodyPr/>
          <a:lstStyle/>
          <a:p>
            <a:r>
              <a:rPr lang="en-US" sz="2000" dirty="0" smtClean="0"/>
              <a:t>1</a:t>
            </a:r>
            <a:r>
              <a:rPr lang="en-US" sz="2000" dirty="0"/>
              <a:t>.  Download DISCO from </a:t>
            </a:r>
            <a:r>
              <a:rPr lang="en-US" sz="2000" b="1" dirty="0"/>
              <a:t>http://www.fluxicon.com</a:t>
            </a:r>
            <a:r>
              <a:rPr lang="en-US" sz="2000" dirty="0"/>
              <a:t>.  Spend some time playing around in the “Sandbox” to get familiar with the software (not for grade). </a:t>
            </a:r>
            <a:endParaRPr lang="en-US" sz="2000" dirty="0" smtClean="0"/>
          </a:p>
          <a:p>
            <a:pPr marL="0" indent="0">
              <a:buNone/>
            </a:pPr>
            <a:r>
              <a:rPr lang="en-US" sz="2000" b="1" dirty="0" smtClean="0"/>
              <a:t>Homework Exercise</a:t>
            </a:r>
            <a:endParaRPr lang="en-US" sz="2000" b="1" dirty="0"/>
          </a:p>
          <a:p>
            <a:r>
              <a:rPr lang="en-US" sz="2000" dirty="0" smtClean="0"/>
              <a:t>Import </a:t>
            </a:r>
            <a:r>
              <a:rPr lang="en-US" sz="2000" dirty="0"/>
              <a:t>the tiny event log in the accompanying “</a:t>
            </a:r>
            <a:r>
              <a:rPr lang="en-US" sz="2000" dirty="0" err="1"/>
              <a:t>TedExampleProcessLog</a:t>
            </a:r>
            <a:r>
              <a:rPr lang="en-US" sz="2000" dirty="0"/>
              <a:t>” Excel file.  Identify the Case, Activity(=Operation), Timestamp and Resource(=Agent) columns. </a:t>
            </a:r>
            <a:r>
              <a:rPr lang="en-US" sz="2000" dirty="0" smtClean="0"/>
              <a:t>Run Disco.</a:t>
            </a:r>
            <a:endParaRPr lang="en-US" sz="2000" dirty="0"/>
          </a:p>
          <a:p>
            <a:pPr algn="ctr"/>
            <a:r>
              <a:rPr lang="en-US" sz="2000" dirty="0"/>
              <a:t>a. Comment on the process map (include the map in your answer). Is there a problem in the process?  Check that the map and related statistics are correct.</a:t>
            </a:r>
          </a:p>
          <a:p>
            <a:r>
              <a:rPr lang="en-US" sz="2000" dirty="0"/>
              <a:t>b. Produce a map showing the interaction between the resources (Helen and George) by identifying the Agent column as the activity (a trick).  Include the map in your answer. Comment on the resulting resource-to-resource map. </a:t>
            </a:r>
          </a:p>
          <a:p>
            <a:r>
              <a:rPr lang="en-US" sz="2000" dirty="0"/>
              <a:t>2.  Read the accompanying paper, “A Field Study on the Use of Process Mining of Event Logs as an Analytical Procedure in Auditing.” The authors found several issues in the discovered process map that might indicate potential fraud.  Briefly (in 2 or 3 lines)  describe one of these situations. What is the “separation of duties” (or “four-eyes” principle)?</a:t>
            </a:r>
            <a:endParaRPr lang="en-US" sz="2000" i="1" dirty="0"/>
          </a:p>
        </p:txBody>
      </p:sp>
      <p:sp>
        <p:nvSpPr>
          <p:cNvPr id="4" name="Date Placeholder 3"/>
          <p:cNvSpPr>
            <a:spLocks noGrp="1"/>
          </p:cNvSpPr>
          <p:nvPr>
            <p:ph type="dt" sz="half" idx="10"/>
          </p:nvPr>
        </p:nvSpPr>
        <p:spPr/>
        <p:txBody>
          <a:bodyPr/>
          <a:lstStyle/>
          <a:p>
            <a:fld id="{ADF6095C-667E-4B1C-A544-563B46948124}" type="datetime1">
              <a:rPr lang="en-US" smtClean="0">
                <a:solidFill>
                  <a:srgbClr val="000000"/>
                </a:solidFill>
              </a:rPr>
              <a:pPr/>
              <a:t>11/11/2017</a:t>
            </a:fld>
            <a:endParaRPr lang="en-US">
              <a:solidFill>
                <a:srgbClr val="000000"/>
              </a:solidFill>
            </a:endParaRPr>
          </a:p>
        </p:txBody>
      </p:sp>
      <p:sp>
        <p:nvSpPr>
          <p:cNvPr id="6" name="Slide Number Placeholder 5"/>
          <p:cNvSpPr>
            <a:spLocks noGrp="1"/>
          </p:cNvSpPr>
          <p:nvPr>
            <p:ph type="sldNum" sz="quarter" idx="12"/>
          </p:nvPr>
        </p:nvSpPr>
        <p:spPr/>
        <p:txBody>
          <a:bodyPr/>
          <a:lstStyle/>
          <a:p>
            <a:fld id="{77FAA16C-B0B3-44F6-AB2E-78AB3E4D5993}"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8835884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Auditing Case Study</a:t>
            </a:r>
            <a:endParaRPr lang="en-US" b="1"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36</a:t>
            </a:fld>
            <a:endParaRPr lang="en-US">
              <a:solidFill>
                <a:srgbClr val="000000"/>
              </a:solidFill>
            </a:endParaRPr>
          </a:p>
        </p:txBody>
      </p:sp>
      <p:pic>
        <p:nvPicPr>
          <p:cNvPr id="7" name="Picture 6"/>
          <p:cNvPicPr/>
          <p:nvPr/>
        </p:nvPicPr>
        <p:blipFill>
          <a:blip r:embed="rId2" cstate="print">
            <a:grayscl/>
          </a:blip>
          <a:srcRect/>
          <a:stretch>
            <a:fillRect/>
          </a:stretch>
        </p:blipFill>
        <p:spPr bwMode="auto">
          <a:xfrm>
            <a:off x="1219200" y="780871"/>
            <a:ext cx="7162800" cy="472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228600" y="5638800"/>
            <a:ext cx="8305800" cy="923330"/>
          </a:xfrm>
          <a:prstGeom prst="rect">
            <a:avLst/>
          </a:prstGeom>
          <a:noFill/>
        </p:spPr>
        <p:txBody>
          <a:bodyPr wrap="square" rtlCol="0">
            <a:spAutoFit/>
          </a:bodyPr>
          <a:lstStyle/>
          <a:p>
            <a:r>
              <a:rPr lang="en-US" b="1" dirty="0"/>
              <a:t>FIGURE 1: Flow chart of the designed procurement process - an illustration of the procurement process in an ideal setting without any changes once the purchase order is created or any alterations made to the control system</a:t>
            </a:r>
            <a:r>
              <a:rPr lang="en-US" b="1" dirty="0" smtClean="0"/>
              <a:t>.</a:t>
            </a:r>
            <a:endParaRPr lang="en-US" dirty="0"/>
          </a:p>
        </p:txBody>
      </p:sp>
    </p:spTree>
    <p:extLst>
      <p:ext uri="{BB962C8B-B14F-4D97-AF65-F5344CB8AC3E}">
        <p14:creationId xmlns:p14="http://schemas.microsoft.com/office/powerpoint/2010/main" val="42684155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Resulting Process Model</a:t>
            </a:r>
            <a:endParaRPr lang="en-US" b="1"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914400"/>
            <a:ext cx="8763000" cy="5536520"/>
          </a:xfrm>
        </p:spPr>
      </p:pic>
    </p:spTree>
    <p:extLst>
      <p:ext uri="{BB962C8B-B14F-4D97-AF65-F5344CB8AC3E}">
        <p14:creationId xmlns:p14="http://schemas.microsoft.com/office/powerpoint/2010/main" val="13155095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Event Frequencies</a:t>
            </a:r>
            <a:endParaRPr lang="en-US" b="1"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38</a:t>
            </a:fld>
            <a:endParaRPr lang="en-US">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95997488"/>
              </p:ext>
            </p:extLst>
          </p:nvPr>
        </p:nvGraphicFramePr>
        <p:xfrm>
          <a:off x="228600" y="955675"/>
          <a:ext cx="8534400" cy="4118388"/>
        </p:xfrm>
        <a:graphic>
          <a:graphicData uri="http://schemas.openxmlformats.org/drawingml/2006/table">
            <a:tbl>
              <a:tblPr firstRow="1" firstCol="1">
                <a:tableStyleId>{5C22544A-7EE6-4342-B048-85BDC9FD1C3A}</a:tableStyleId>
              </a:tblPr>
              <a:tblGrid>
                <a:gridCol w="2398167"/>
                <a:gridCol w="3162848"/>
                <a:gridCol w="2973385"/>
              </a:tblGrid>
              <a:tr h="917988">
                <a:tc>
                  <a:txBody>
                    <a:bodyPr/>
                    <a:lstStyle/>
                    <a:p>
                      <a:pPr marL="0" marR="0" algn="just">
                        <a:lnSpc>
                          <a:spcPct val="150000"/>
                        </a:lnSpc>
                        <a:spcBef>
                          <a:spcPts val="0"/>
                        </a:spcBef>
                        <a:spcAft>
                          <a:spcPts val="600"/>
                        </a:spcAft>
                      </a:pPr>
                      <a:r>
                        <a:rPr lang="en-US" sz="2000" dirty="0">
                          <a:effectLst/>
                        </a:rPr>
                        <a:t>Activity</a:t>
                      </a:r>
                      <a:endParaRPr lang="en-US" sz="2000" dirty="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Absolute Frequency</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Frequency Activity/ Frequency ‘Create PO’</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1.Create PO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26185</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1.0000</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2. Sign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25648</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0.9795</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3. Release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28748</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1.0979</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4. GR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dirty="0">
                          <a:effectLst/>
                        </a:rPr>
                        <a:t>24724</a:t>
                      </a:r>
                      <a:endParaRPr lang="en-US" sz="2000" dirty="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0.9442</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5. IR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29255</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1.1172</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6. Pay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31817</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1.2151</a:t>
                      </a:r>
                      <a:endParaRPr lang="en-US" sz="2000">
                        <a:effectLst/>
                        <a:latin typeface="Garamond"/>
                        <a:ea typeface="Calibri"/>
                        <a:cs typeface="Times New Roman"/>
                      </a:endParaRPr>
                    </a:p>
                  </a:txBody>
                  <a:tcPr marL="68580" marR="68580" marT="0" marB="0"/>
                </a:tc>
              </a:tr>
              <a:tr h="434916">
                <a:tc>
                  <a:txBody>
                    <a:bodyPr/>
                    <a:lstStyle/>
                    <a:p>
                      <a:pPr marL="0" marR="0" algn="just">
                        <a:lnSpc>
                          <a:spcPct val="150000"/>
                        </a:lnSpc>
                        <a:spcBef>
                          <a:spcPts val="0"/>
                        </a:spcBef>
                        <a:spcAft>
                          <a:spcPts val="600"/>
                        </a:spcAft>
                      </a:pPr>
                      <a:r>
                        <a:rPr lang="en-US" sz="2000">
                          <a:effectLst/>
                        </a:rPr>
                        <a:t>    Change Line </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a:effectLst/>
                        </a:rPr>
                        <a:t>15468</a:t>
                      </a:r>
                      <a:endParaRPr lang="en-US" sz="2000">
                        <a:effectLst/>
                        <a:latin typeface="Garamond"/>
                        <a:ea typeface="Calibri"/>
                        <a:cs typeface="Times New Roman"/>
                      </a:endParaRPr>
                    </a:p>
                  </a:txBody>
                  <a:tcPr marL="68580" marR="68580" marT="0" marB="0"/>
                </a:tc>
                <a:tc>
                  <a:txBody>
                    <a:bodyPr/>
                    <a:lstStyle/>
                    <a:p>
                      <a:pPr marL="0" marR="0" algn="ctr">
                        <a:lnSpc>
                          <a:spcPct val="150000"/>
                        </a:lnSpc>
                        <a:spcBef>
                          <a:spcPts val="0"/>
                        </a:spcBef>
                        <a:spcAft>
                          <a:spcPts val="600"/>
                        </a:spcAft>
                      </a:pPr>
                      <a:r>
                        <a:rPr lang="en-US" sz="2000" dirty="0">
                          <a:effectLst/>
                        </a:rPr>
                        <a:t>0.5907</a:t>
                      </a:r>
                      <a:endParaRPr lang="en-US" sz="2000" dirty="0">
                        <a:effectLst/>
                        <a:latin typeface="Garamond"/>
                        <a:ea typeface="Calibri"/>
                        <a:cs typeface="Times New Roman"/>
                      </a:endParaRPr>
                    </a:p>
                  </a:txBody>
                  <a:tcPr marL="68580" marR="68580" marT="0" marB="0"/>
                </a:tc>
              </a:tr>
            </a:tbl>
          </a:graphicData>
        </a:graphic>
      </p:graphicFrame>
      <p:sp>
        <p:nvSpPr>
          <p:cNvPr id="7" name="Rectangle 1"/>
          <p:cNvSpPr>
            <a:spLocks noChangeArrowheads="1"/>
          </p:cNvSpPr>
          <p:nvPr/>
        </p:nvSpPr>
        <p:spPr bwMode="auto">
          <a:xfrm>
            <a:off x="1509713" y="2936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Box 7"/>
          <p:cNvSpPr txBox="1"/>
          <p:nvPr/>
        </p:nvSpPr>
        <p:spPr>
          <a:xfrm>
            <a:off x="152400" y="5181600"/>
            <a:ext cx="8610600" cy="1200329"/>
          </a:xfrm>
          <a:prstGeom prst="rect">
            <a:avLst/>
          </a:prstGeom>
          <a:noFill/>
        </p:spPr>
        <p:txBody>
          <a:bodyPr wrap="square" rtlCol="0">
            <a:spAutoFit/>
          </a:bodyPr>
          <a:lstStyle/>
          <a:p>
            <a:r>
              <a:rPr lang="en-US" b="1" dirty="0"/>
              <a:t>TABLE 1: Frequency of activities in the event log – absolute frequency and relative frequency in relation to frequency of ‘Create PO’ activity showing that not all activities takes place only once as indicated in the designed process.</a:t>
            </a:r>
            <a:endParaRPr lang="en-US" dirty="0"/>
          </a:p>
          <a:p>
            <a:endParaRPr lang="en-US" dirty="0"/>
          </a:p>
        </p:txBody>
      </p:sp>
    </p:spTree>
    <p:extLst>
      <p:ext uri="{BB962C8B-B14F-4D97-AF65-F5344CB8AC3E}">
        <p14:creationId xmlns:p14="http://schemas.microsoft.com/office/powerpoint/2010/main" val="4283263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Map</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39</a:t>
            </a:fld>
            <a:endParaRPr lang="en-US">
              <a:solidFill>
                <a:srgbClr val="000000"/>
              </a:solidFill>
            </a:endParaRPr>
          </a:p>
        </p:txBody>
      </p:sp>
      <p:pic>
        <p:nvPicPr>
          <p:cNvPr id="6" name="Picture 5" descr="C:\Users\alles\Downloads\Disco_jan_default.png"/>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096001" y="0"/>
            <a:ext cx="281813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228600" y="1570672"/>
            <a:ext cx="5791200" cy="1477328"/>
          </a:xfrm>
          <a:prstGeom prst="rect">
            <a:avLst/>
          </a:prstGeom>
          <a:noFill/>
        </p:spPr>
        <p:txBody>
          <a:bodyPr wrap="square" rtlCol="0">
            <a:spAutoFit/>
          </a:bodyPr>
          <a:lstStyle/>
          <a:p>
            <a:r>
              <a:rPr lang="en-US" b="1" dirty="0"/>
              <a:t>FIGURE 2: Output of fuzzy miner with default settings to uncover core processes - an illustration of the most commonly occurring steps actually taking place in the procurement process.</a:t>
            </a:r>
            <a:endParaRPr lang="en-US" dirty="0"/>
          </a:p>
          <a:p>
            <a:endParaRPr lang="en-US" dirty="0"/>
          </a:p>
        </p:txBody>
      </p:sp>
    </p:spTree>
    <p:extLst>
      <p:ext uri="{BB962C8B-B14F-4D97-AF65-F5344CB8AC3E}">
        <p14:creationId xmlns:p14="http://schemas.microsoft.com/office/powerpoint/2010/main" val="1534633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7A5C1F7-A574-439E-82D8-36CAC038476D}" type="datetime1">
              <a:rPr lang="en-US" altLang="en-US" sz="1400" smtClean="0"/>
              <a:pPr/>
              <a:t>11/11/2017</a:t>
            </a:fld>
            <a:endParaRPr lang="en-US" altLang="en-US" sz="1400" smtClean="0"/>
          </a:p>
        </p:txBody>
      </p:sp>
      <p:sp>
        <p:nvSpPr>
          <p:cNvPr id="2048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3EBC10FA-1A63-41DE-A041-799078176347}" type="slidenum">
              <a:rPr lang="en-US" altLang="en-US" sz="1400" smtClean="0"/>
              <a:pPr/>
              <a:t>4</a:t>
            </a:fld>
            <a:endParaRPr lang="en-US" altLang="en-US" sz="1400" smtClean="0"/>
          </a:p>
        </p:txBody>
      </p:sp>
      <p:sp>
        <p:nvSpPr>
          <p:cNvPr id="20485" name="Oval 2"/>
          <p:cNvSpPr>
            <a:spLocks noChangeArrowheads="1"/>
          </p:cNvSpPr>
          <p:nvPr/>
        </p:nvSpPr>
        <p:spPr bwMode="auto">
          <a:xfrm>
            <a:off x="2743200" y="1828800"/>
            <a:ext cx="4648200" cy="2590800"/>
          </a:xfrm>
          <a:prstGeom prst="ellipse">
            <a:avLst/>
          </a:prstGeom>
          <a:noFill/>
          <a:ln w="57150" cap="rnd">
            <a:solidFill>
              <a:srgbClr val="CC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nvGrpSpPr>
          <p:cNvPr id="20486" name="Group 3"/>
          <p:cNvGrpSpPr>
            <a:grpSpLocks/>
          </p:cNvGrpSpPr>
          <p:nvPr/>
        </p:nvGrpSpPr>
        <p:grpSpPr bwMode="auto">
          <a:xfrm>
            <a:off x="1752600" y="2590800"/>
            <a:ext cx="1295400" cy="762000"/>
            <a:chOff x="912" y="1728"/>
            <a:chExt cx="1008" cy="720"/>
          </a:xfrm>
        </p:grpSpPr>
        <p:sp>
          <p:nvSpPr>
            <p:cNvPr id="20545" name="AutoShape 4"/>
            <p:cNvSpPr>
              <a:spLocks noChangeArrowheads="1"/>
            </p:cNvSpPr>
            <p:nvPr/>
          </p:nvSpPr>
          <p:spPr bwMode="auto">
            <a:xfrm>
              <a:off x="912" y="1728"/>
              <a:ext cx="960" cy="67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p>
          </p:txBody>
        </p:sp>
        <p:sp>
          <p:nvSpPr>
            <p:cNvPr id="20546" name="AutoShape 5"/>
            <p:cNvSpPr>
              <a:spLocks noChangeArrowheads="1"/>
            </p:cNvSpPr>
            <p:nvPr/>
          </p:nvSpPr>
          <p:spPr bwMode="auto">
            <a:xfrm>
              <a:off x="960" y="1776"/>
              <a:ext cx="960" cy="672"/>
            </a:xfrm>
            <a:prstGeom prst="roundRect">
              <a:avLst>
                <a:gd name="adj" fmla="val 16667"/>
              </a:avLst>
            </a:prstGeom>
            <a:solidFill>
              <a:srgbClr val="EAEAEA"/>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2000"/>
                <a:t>Evaluate </a:t>
              </a:r>
              <a:br>
                <a:rPr lang="en-US" altLang="en-US" sz="2000"/>
              </a:br>
              <a:r>
                <a:rPr lang="en-US" altLang="en-US" sz="2000"/>
                <a:t>Process</a:t>
              </a:r>
            </a:p>
          </p:txBody>
        </p:sp>
      </p:grpSp>
      <p:sp>
        <p:nvSpPr>
          <p:cNvPr id="20487" name="Rectangle 6"/>
          <p:cNvSpPr>
            <a:spLocks noGrp="1" noChangeArrowheads="1"/>
          </p:cNvSpPr>
          <p:nvPr>
            <p:ph type="title"/>
          </p:nvPr>
        </p:nvSpPr>
        <p:spPr/>
        <p:txBody>
          <a:bodyPr/>
          <a:lstStyle/>
          <a:p>
            <a:r>
              <a:rPr lang="en-US" altLang="en-US" b="1" dirty="0" smtClean="0"/>
              <a:t>Business Process Controlling</a:t>
            </a:r>
          </a:p>
        </p:txBody>
      </p:sp>
      <p:grpSp>
        <p:nvGrpSpPr>
          <p:cNvPr id="20488" name="Group 7"/>
          <p:cNvGrpSpPr>
            <a:grpSpLocks/>
          </p:cNvGrpSpPr>
          <p:nvPr/>
        </p:nvGrpSpPr>
        <p:grpSpPr bwMode="auto">
          <a:xfrm>
            <a:off x="4267200" y="5410200"/>
            <a:ext cx="1295400" cy="685800"/>
            <a:chOff x="1248" y="3504"/>
            <a:chExt cx="1104" cy="576"/>
          </a:xfrm>
        </p:grpSpPr>
        <p:sp>
          <p:nvSpPr>
            <p:cNvPr id="20540" name="Oval 8"/>
            <p:cNvSpPr>
              <a:spLocks noChangeArrowheads="1"/>
            </p:cNvSpPr>
            <p:nvPr/>
          </p:nvSpPr>
          <p:spPr bwMode="auto">
            <a:xfrm>
              <a:off x="1248" y="3824"/>
              <a:ext cx="1104" cy="2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41" name="Rectangle 9"/>
            <p:cNvSpPr>
              <a:spLocks noChangeArrowheads="1"/>
            </p:cNvSpPr>
            <p:nvPr/>
          </p:nvSpPr>
          <p:spPr bwMode="auto">
            <a:xfrm>
              <a:off x="1248" y="3632"/>
              <a:ext cx="1104" cy="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42" name="Oval 10"/>
            <p:cNvSpPr>
              <a:spLocks noChangeArrowheads="1"/>
            </p:cNvSpPr>
            <p:nvPr/>
          </p:nvSpPr>
          <p:spPr bwMode="auto">
            <a:xfrm>
              <a:off x="1248" y="3504"/>
              <a:ext cx="1104" cy="192"/>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43" name="Line 11"/>
            <p:cNvSpPr>
              <a:spLocks noChangeShapeType="1"/>
            </p:cNvSpPr>
            <p:nvPr/>
          </p:nvSpPr>
          <p:spPr bwMode="auto">
            <a:xfrm>
              <a:off x="1248" y="36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4" name="Line 12"/>
            <p:cNvSpPr>
              <a:spLocks noChangeShapeType="1"/>
            </p:cNvSpPr>
            <p:nvPr/>
          </p:nvSpPr>
          <p:spPr bwMode="auto">
            <a:xfrm>
              <a:off x="2352" y="360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489" name="Group 13"/>
          <p:cNvGrpSpPr>
            <a:grpSpLocks/>
          </p:cNvGrpSpPr>
          <p:nvPr/>
        </p:nvGrpSpPr>
        <p:grpSpPr bwMode="auto">
          <a:xfrm>
            <a:off x="4191000" y="1524000"/>
            <a:ext cx="1295400" cy="762000"/>
            <a:chOff x="912" y="1728"/>
            <a:chExt cx="1008" cy="720"/>
          </a:xfrm>
        </p:grpSpPr>
        <p:sp>
          <p:nvSpPr>
            <p:cNvPr id="20538" name="AutoShape 14"/>
            <p:cNvSpPr>
              <a:spLocks noChangeArrowheads="1"/>
            </p:cNvSpPr>
            <p:nvPr/>
          </p:nvSpPr>
          <p:spPr bwMode="auto">
            <a:xfrm>
              <a:off x="912" y="1728"/>
              <a:ext cx="960" cy="67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p>
          </p:txBody>
        </p:sp>
        <p:sp>
          <p:nvSpPr>
            <p:cNvPr id="20539" name="AutoShape 15"/>
            <p:cNvSpPr>
              <a:spLocks noChangeArrowheads="1"/>
            </p:cNvSpPr>
            <p:nvPr/>
          </p:nvSpPr>
          <p:spPr bwMode="auto">
            <a:xfrm>
              <a:off x="960" y="1776"/>
              <a:ext cx="960" cy="672"/>
            </a:xfrm>
            <a:prstGeom prst="roundRect">
              <a:avLst>
                <a:gd name="adj" fmla="val 16667"/>
              </a:avLst>
            </a:prstGeom>
            <a:solidFill>
              <a:srgbClr val="EAEAEA"/>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2000"/>
                <a:t/>
              </a:r>
              <a:br>
                <a:rPr lang="en-US" altLang="en-US" sz="2000"/>
              </a:br>
              <a:r>
                <a:rPr lang="en-US" altLang="en-US" sz="2000"/>
                <a:t>Design</a:t>
              </a:r>
              <a:br>
                <a:rPr lang="en-US" altLang="en-US" sz="2000"/>
              </a:br>
              <a:endParaRPr lang="en-US" altLang="en-US" sz="2000"/>
            </a:p>
          </p:txBody>
        </p:sp>
      </p:grpSp>
      <p:grpSp>
        <p:nvGrpSpPr>
          <p:cNvPr id="20490" name="Group 16"/>
          <p:cNvGrpSpPr>
            <a:grpSpLocks/>
          </p:cNvGrpSpPr>
          <p:nvPr/>
        </p:nvGrpSpPr>
        <p:grpSpPr bwMode="auto">
          <a:xfrm>
            <a:off x="6553200" y="2590800"/>
            <a:ext cx="1295400" cy="762000"/>
            <a:chOff x="912" y="1728"/>
            <a:chExt cx="1008" cy="720"/>
          </a:xfrm>
        </p:grpSpPr>
        <p:sp>
          <p:nvSpPr>
            <p:cNvPr id="20536" name="AutoShape 17"/>
            <p:cNvSpPr>
              <a:spLocks noChangeArrowheads="1"/>
            </p:cNvSpPr>
            <p:nvPr/>
          </p:nvSpPr>
          <p:spPr bwMode="auto">
            <a:xfrm>
              <a:off x="912" y="1728"/>
              <a:ext cx="960" cy="67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p>
          </p:txBody>
        </p:sp>
        <p:sp>
          <p:nvSpPr>
            <p:cNvPr id="20537" name="AutoShape 18"/>
            <p:cNvSpPr>
              <a:spLocks noChangeArrowheads="1"/>
            </p:cNvSpPr>
            <p:nvPr/>
          </p:nvSpPr>
          <p:spPr bwMode="auto">
            <a:xfrm>
              <a:off x="960" y="1776"/>
              <a:ext cx="960" cy="672"/>
            </a:xfrm>
            <a:prstGeom prst="roundRect">
              <a:avLst>
                <a:gd name="adj" fmla="val 16667"/>
              </a:avLst>
            </a:prstGeom>
            <a:solidFill>
              <a:srgbClr val="EAEAEA"/>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2000"/>
                <a:t/>
              </a:r>
              <a:br>
                <a:rPr lang="en-US" altLang="en-US" sz="2000"/>
              </a:br>
              <a:r>
                <a:rPr lang="en-US" altLang="en-US" sz="2000"/>
                <a:t>Implement </a:t>
              </a:r>
              <a:br>
                <a:rPr lang="en-US" altLang="en-US" sz="2000"/>
              </a:br>
              <a:endParaRPr lang="en-US" altLang="en-US" sz="2000"/>
            </a:p>
          </p:txBody>
        </p:sp>
      </p:grpSp>
      <p:grpSp>
        <p:nvGrpSpPr>
          <p:cNvPr id="20491" name="Group 19"/>
          <p:cNvGrpSpPr>
            <a:grpSpLocks/>
          </p:cNvGrpSpPr>
          <p:nvPr/>
        </p:nvGrpSpPr>
        <p:grpSpPr bwMode="auto">
          <a:xfrm>
            <a:off x="4191000" y="2622550"/>
            <a:ext cx="1295400" cy="773113"/>
            <a:chOff x="1248" y="3504"/>
            <a:chExt cx="1104" cy="576"/>
          </a:xfrm>
        </p:grpSpPr>
        <p:sp>
          <p:nvSpPr>
            <p:cNvPr id="20531" name="Oval 20"/>
            <p:cNvSpPr>
              <a:spLocks noChangeArrowheads="1"/>
            </p:cNvSpPr>
            <p:nvPr/>
          </p:nvSpPr>
          <p:spPr bwMode="auto">
            <a:xfrm>
              <a:off x="1248" y="3824"/>
              <a:ext cx="1104" cy="2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32" name="Rectangle 21"/>
            <p:cNvSpPr>
              <a:spLocks noChangeArrowheads="1"/>
            </p:cNvSpPr>
            <p:nvPr/>
          </p:nvSpPr>
          <p:spPr bwMode="auto">
            <a:xfrm>
              <a:off x="1248" y="3632"/>
              <a:ext cx="1104" cy="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33" name="Oval 22"/>
            <p:cNvSpPr>
              <a:spLocks noChangeArrowheads="1"/>
            </p:cNvSpPr>
            <p:nvPr/>
          </p:nvSpPr>
          <p:spPr bwMode="auto">
            <a:xfrm>
              <a:off x="1248" y="3504"/>
              <a:ext cx="1104" cy="192"/>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34" name="Line 23"/>
            <p:cNvSpPr>
              <a:spLocks noChangeShapeType="1"/>
            </p:cNvSpPr>
            <p:nvPr/>
          </p:nvSpPr>
          <p:spPr bwMode="auto">
            <a:xfrm>
              <a:off x="1248" y="36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5" name="Line 24"/>
            <p:cNvSpPr>
              <a:spLocks noChangeShapeType="1"/>
            </p:cNvSpPr>
            <p:nvPr/>
          </p:nvSpPr>
          <p:spPr bwMode="auto">
            <a:xfrm>
              <a:off x="2352" y="360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492" name="Group 25"/>
          <p:cNvGrpSpPr>
            <a:grpSpLocks/>
          </p:cNvGrpSpPr>
          <p:nvPr/>
        </p:nvGrpSpPr>
        <p:grpSpPr bwMode="auto">
          <a:xfrm>
            <a:off x="4191000" y="3962400"/>
            <a:ext cx="1295400" cy="762000"/>
            <a:chOff x="912" y="1728"/>
            <a:chExt cx="1008" cy="720"/>
          </a:xfrm>
        </p:grpSpPr>
        <p:sp>
          <p:nvSpPr>
            <p:cNvPr id="20529" name="AutoShape 26"/>
            <p:cNvSpPr>
              <a:spLocks noChangeArrowheads="1"/>
            </p:cNvSpPr>
            <p:nvPr/>
          </p:nvSpPr>
          <p:spPr bwMode="auto">
            <a:xfrm>
              <a:off x="912" y="1728"/>
              <a:ext cx="960" cy="672"/>
            </a:xfrm>
            <a:prstGeom prst="roundRect">
              <a:avLst>
                <a:gd name="adj" fmla="val 16667"/>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p>
          </p:txBody>
        </p:sp>
        <p:sp>
          <p:nvSpPr>
            <p:cNvPr id="20530" name="AutoShape 27"/>
            <p:cNvSpPr>
              <a:spLocks noChangeArrowheads="1"/>
            </p:cNvSpPr>
            <p:nvPr/>
          </p:nvSpPr>
          <p:spPr bwMode="auto">
            <a:xfrm>
              <a:off x="960" y="1776"/>
              <a:ext cx="960" cy="672"/>
            </a:xfrm>
            <a:prstGeom prst="roundRect">
              <a:avLst>
                <a:gd name="adj" fmla="val 16667"/>
              </a:avLst>
            </a:prstGeom>
            <a:solidFill>
              <a:srgbClr val="EAEAEA"/>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2000"/>
                <a:t/>
              </a:r>
              <a:br>
                <a:rPr lang="en-US" altLang="en-US" sz="2000"/>
              </a:br>
              <a:r>
                <a:rPr lang="en-US" altLang="en-US" sz="2000"/>
                <a:t>Execute </a:t>
              </a:r>
              <a:br>
                <a:rPr lang="en-US" altLang="en-US" sz="2000"/>
              </a:br>
              <a:endParaRPr lang="en-US" altLang="en-US" sz="2000"/>
            </a:p>
          </p:txBody>
        </p:sp>
      </p:grpSp>
      <p:sp>
        <p:nvSpPr>
          <p:cNvPr id="20493" name="Text Box 28"/>
          <p:cNvSpPr txBox="1">
            <a:spLocks noChangeArrowheads="1"/>
          </p:cNvSpPr>
          <p:nvPr/>
        </p:nvSpPr>
        <p:spPr bwMode="auto">
          <a:xfrm>
            <a:off x="6553200" y="5470525"/>
            <a:ext cx="1524000" cy="7016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t>Monitor in </a:t>
            </a:r>
            <a:br>
              <a:rPr lang="en-US" altLang="en-US" sz="2000"/>
            </a:br>
            <a:r>
              <a:rPr lang="en-US" altLang="en-US" sz="2000"/>
              <a:t>real time </a:t>
            </a:r>
          </a:p>
        </p:txBody>
      </p:sp>
      <p:sp>
        <p:nvSpPr>
          <p:cNvPr id="20494" name="Text Box 29"/>
          <p:cNvSpPr txBox="1">
            <a:spLocks noChangeArrowheads="1"/>
          </p:cNvSpPr>
          <p:nvPr/>
        </p:nvSpPr>
        <p:spPr bwMode="auto">
          <a:xfrm>
            <a:off x="4114800" y="6080125"/>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t>Workflow Log </a:t>
            </a:r>
          </a:p>
        </p:txBody>
      </p:sp>
      <p:sp>
        <p:nvSpPr>
          <p:cNvPr id="20495" name="Text Box 30"/>
          <p:cNvSpPr txBox="1">
            <a:spLocks noChangeArrowheads="1"/>
          </p:cNvSpPr>
          <p:nvPr/>
        </p:nvSpPr>
        <p:spPr bwMode="auto">
          <a:xfrm>
            <a:off x="2895600" y="609600"/>
            <a:ext cx="152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t>Process goals</a:t>
            </a:r>
          </a:p>
        </p:txBody>
      </p:sp>
      <p:sp>
        <p:nvSpPr>
          <p:cNvPr id="20496" name="AutoShape 31"/>
          <p:cNvSpPr>
            <a:spLocks noChangeArrowheads="1"/>
          </p:cNvSpPr>
          <p:nvPr/>
        </p:nvSpPr>
        <p:spPr bwMode="auto">
          <a:xfrm flipV="1">
            <a:off x="3276600" y="1447800"/>
            <a:ext cx="762000" cy="381000"/>
          </a:xfrm>
          <a:custGeom>
            <a:avLst/>
            <a:gdLst>
              <a:gd name="T0" fmla="*/ 18824646 w 21600"/>
              <a:gd name="T1" fmla="*/ 0 h 21600"/>
              <a:gd name="T2" fmla="*/ 18824646 w 21600"/>
              <a:gd name="T3" fmla="*/ 3782730 h 21600"/>
              <a:gd name="T4" fmla="*/ 4028511 w 21600"/>
              <a:gd name="T5" fmla="*/ 6720417 h 21600"/>
              <a:gd name="T6" fmla="*/ 26881667 w 21600"/>
              <a:gd name="T7" fmla="*/ 1891365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FFE5"/>
          </a:solidFill>
          <a:ln w="9525">
            <a:solidFill>
              <a:schemeClr val="tx1"/>
            </a:solidFill>
            <a:miter lim="800000"/>
            <a:headEnd/>
            <a:tailEnd/>
          </a:ln>
        </p:spPr>
        <p:txBody>
          <a:bodyPr wrap="none" anchor="ctr"/>
          <a:lstStyle/>
          <a:p>
            <a:endParaRPr lang="en-US"/>
          </a:p>
        </p:txBody>
      </p:sp>
      <p:sp>
        <p:nvSpPr>
          <p:cNvPr id="20497" name="Text Box 32"/>
          <p:cNvSpPr txBox="1">
            <a:spLocks noChangeArrowheads="1"/>
          </p:cNvSpPr>
          <p:nvPr/>
        </p:nvSpPr>
        <p:spPr bwMode="auto">
          <a:xfrm>
            <a:off x="3886200" y="2895600"/>
            <a:ext cx="195738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t>  Org Database </a:t>
            </a:r>
          </a:p>
        </p:txBody>
      </p:sp>
      <p:sp>
        <p:nvSpPr>
          <p:cNvPr id="20498" name="AutoShape 33"/>
          <p:cNvSpPr>
            <a:spLocks noChangeArrowheads="1"/>
          </p:cNvSpPr>
          <p:nvPr/>
        </p:nvSpPr>
        <p:spPr bwMode="auto">
          <a:xfrm>
            <a:off x="4756150" y="4724400"/>
            <a:ext cx="228600" cy="685800"/>
          </a:xfrm>
          <a:prstGeom prst="downArrow">
            <a:avLst>
              <a:gd name="adj1" fmla="val 50000"/>
              <a:gd name="adj2" fmla="val 75000"/>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499" name="AutoShape 34"/>
          <p:cNvSpPr>
            <a:spLocks noChangeArrowheads="1"/>
          </p:cNvSpPr>
          <p:nvPr/>
        </p:nvSpPr>
        <p:spPr bwMode="auto">
          <a:xfrm>
            <a:off x="4724400" y="3429000"/>
            <a:ext cx="228600" cy="533400"/>
          </a:xfrm>
          <a:prstGeom prst="upDownArrow">
            <a:avLst>
              <a:gd name="adj1" fmla="val 50000"/>
              <a:gd name="adj2" fmla="val 46667"/>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00" name="AutoShape 35"/>
          <p:cNvSpPr>
            <a:spLocks noChangeArrowheads="1"/>
          </p:cNvSpPr>
          <p:nvPr/>
        </p:nvSpPr>
        <p:spPr bwMode="auto">
          <a:xfrm rot="9101851">
            <a:off x="6999288" y="2435225"/>
            <a:ext cx="238125" cy="155575"/>
          </a:xfrm>
          <a:prstGeom prst="triangle">
            <a:avLst>
              <a:gd name="adj" fmla="val 50000"/>
            </a:avLst>
          </a:prstGeom>
          <a:solidFill>
            <a:schemeClr val="bg1"/>
          </a:solidFill>
          <a:ln w="9525">
            <a:solidFill>
              <a:srgbClr val="CC3300"/>
            </a:solidFill>
            <a:miter lim="800000"/>
            <a:headEnd/>
            <a:tailEnd/>
          </a:ln>
        </p:spPr>
        <p:txBody>
          <a:bodyPr rot="10800000"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solidFill>
                <a:srgbClr val="CC3300"/>
              </a:solidFill>
            </a:endParaRPr>
          </a:p>
        </p:txBody>
      </p:sp>
      <p:sp>
        <p:nvSpPr>
          <p:cNvPr id="20501" name="AutoShape 36"/>
          <p:cNvSpPr>
            <a:spLocks noChangeArrowheads="1"/>
          </p:cNvSpPr>
          <p:nvPr/>
        </p:nvSpPr>
        <p:spPr bwMode="auto">
          <a:xfrm rot="-7098149">
            <a:off x="5545931" y="4302919"/>
            <a:ext cx="182563" cy="149225"/>
          </a:xfrm>
          <a:prstGeom prst="triangle">
            <a:avLst>
              <a:gd name="adj" fmla="val 50000"/>
            </a:avLst>
          </a:prstGeom>
          <a:solidFill>
            <a:schemeClr val="bg1"/>
          </a:solidFill>
          <a:ln w="9525">
            <a:solidFill>
              <a:srgbClr val="CC3300"/>
            </a:solidFill>
            <a:miter lim="800000"/>
            <a:headEnd/>
            <a:tailEnd/>
          </a:ln>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solidFill>
                <a:srgbClr val="CC3300"/>
              </a:solidFill>
            </a:endParaRPr>
          </a:p>
        </p:txBody>
      </p:sp>
      <p:sp>
        <p:nvSpPr>
          <p:cNvPr id="20502" name="AutoShape 37"/>
          <p:cNvSpPr>
            <a:spLocks noChangeArrowheads="1"/>
          </p:cNvSpPr>
          <p:nvPr/>
        </p:nvSpPr>
        <p:spPr bwMode="auto">
          <a:xfrm rot="18363022" flipH="1">
            <a:off x="2802731" y="3521869"/>
            <a:ext cx="182563" cy="149225"/>
          </a:xfrm>
          <a:prstGeom prst="triangle">
            <a:avLst>
              <a:gd name="adj" fmla="val 32139"/>
            </a:avLst>
          </a:prstGeom>
          <a:solidFill>
            <a:schemeClr val="bg1"/>
          </a:solidFill>
          <a:ln w="9525">
            <a:solidFill>
              <a:srgbClr val="CC3300"/>
            </a:solidFill>
            <a:miter lim="800000"/>
            <a:headEnd/>
            <a:tailEnd/>
          </a:ln>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solidFill>
                <a:srgbClr val="CC3300"/>
              </a:solidFill>
            </a:endParaRPr>
          </a:p>
        </p:txBody>
      </p:sp>
      <p:sp>
        <p:nvSpPr>
          <p:cNvPr id="20503" name="AutoShape 38"/>
          <p:cNvSpPr>
            <a:spLocks noChangeArrowheads="1"/>
          </p:cNvSpPr>
          <p:nvPr/>
        </p:nvSpPr>
        <p:spPr bwMode="auto">
          <a:xfrm rot="18364937" flipH="1">
            <a:off x="3975895" y="1872456"/>
            <a:ext cx="182562" cy="149225"/>
          </a:xfrm>
          <a:prstGeom prst="triangle">
            <a:avLst>
              <a:gd name="adj" fmla="val 32139"/>
            </a:avLst>
          </a:prstGeom>
          <a:solidFill>
            <a:schemeClr val="bg1"/>
          </a:solidFill>
          <a:ln w="9525">
            <a:solidFill>
              <a:srgbClr val="CC3300"/>
            </a:solidFill>
            <a:miter lim="800000"/>
            <a:headEnd/>
            <a:tailEnd/>
          </a:ln>
        </p:spPr>
        <p:txBody>
          <a:bodyPr vert="eaVert"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sz="2000">
              <a:solidFill>
                <a:srgbClr val="CC3300"/>
              </a:solidFill>
            </a:endParaRPr>
          </a:p>
        </p:txBody>
      </p:sp>
      <p:sp>
        <p:nvSpPr>
          <p:cNvPr id="20504" name="AutoShape 39"/>
          <p:cNvSpPr>
            <a:spLocks noChangeArrowheads="1"/>
          </p:cNvSpPr>
          <p:nvPr/>
        </p:nvSpPr>
        <p:spPr bwMode="auto">
          <a:xfrm rot="1182781">
            <a:off x="5573713" y="4724400"/>
            <a:ext cx="990600" cy="228600"/>
          </a:xfrm>
          <a:prstGeom prst="leftRightArrow">
            <a:avLst>
              <a:gd name="adj1" fmla="val 50000"/>
              <a:gd name="adj2" fmla="val 86667"/>
            </a:avLst>
          </a:prstGeom>
          <a:solidFill>
            <a:srgbClr val="CCECFF"/>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05" name="Text Box 40"/>
          <p:cNvSpPr txBox="1">
            <a:spLocks noChangeArrowheads="1"/>
          </p:cNvSpPr>
          <p:nvPr/>
        </p:nvSpPr>
        <p:spPr bwMode="auto">
          <a:xfrm>
            <a:off x="2514600" y="4359275"/>
            <a:ext cx="152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a:t>Standard reports</a:t>
            </a:r>
          </a:p>
        </p:txBody>
      </p:sp>
      <p:grpSp>
        <p:nvGrpSpPr>
          <p:cNvPr id="20506" name="Group 41"/>
          <p:cNvGrpSpPr>
            <a:grpSpLocks/>
          </p:cNvGrpSpPr>
          <p:nvPr/>
        </p:nvGrpSpPr>
        <p:grpSpPr bwMode="auto">
          <a:xfrm>
            <a:off x="990600" y="4876800"/>
            <a:ext cx="1295400" cy="914400"/>
            <a:chOff x="1248" y="3504"/>
            <a:chExt cx="1104" cy="576"/>
          </a:xfrm>
        </p:grpSpPr>
        <p:sp>
          <p:nvSpPr>
            <p:cNvPr id="20524" name="Oval 42"/>
            <p:cNvSpPr>
              <a:spLocks noChangeArrowheads="1"/>
            </p:cNvSpPr>
            <p:nvPr/>
          </p:nvSpPr>
          <p:spPr bwMode="auto">
            <a:xfrm>
              <a:off x="1248" y="3824"/>
              <a:ext cx="1104" cy="2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25" name="Rectangle 43"/>
            <p:cNvSpPr>
              <a:spLocks noChangeArrowheads="1"/>
            </p:cNvSpPr>
            <p:nvPr/>
          </p:nvSpPr>
          <p:spPr bwMode="auto">
            <a:xfrm>
              <a:off x="1248" y="3632"/>
              <a:ext cx="1104" cy="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26" name="Oval 44"/>
            <p:cNvSpPr>
              <a:spLocks noChangeArrowheads="1"/>
            </p:cNvSpPr>
            <p:nvPr/>
          </p:nvSpPr>
          <p:spPr bwMode="auto">
            <a:xfrm>
              <a:off x="1248" y="3504"/>
              <a:ext cx="1104" cy="192"/>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27" name="Line 45"/>
            <p:cNvSpPr>
              <a:spLocks noChangeShapeType="1"/>
            </p:cNvSpPr>
            <p:nvPr/>
          </p:nvSpPr>
          <p:spPr bwMode="auto">
            <a:xfrm>
              <a:off x="1248" y="36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8" name="Line 46"/>
            <p:cNvSpPr>
              <a:spLocks noChangeShapeType="1"/>
            </p:cNvSpPr>
            <p:nvPr/>
          </p:nvSpPr>
          <p:spPr bwMode="auto">
            <a:xfrm>
              <a:off x="2352" y="360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507" name="Text Box 47"/>
          <p:cNvSpPr txBox="1">
            <a:spLocks noChangeArrowheads="1"/>
          </p:cNvSpPr>
          <p:nvPr/>
        </p:nvSpPr>
        <p:spPr bwMode="auto">
          <a:xfrm>
            <a:off x="533400" y="5257800"/>
            <a:ext cx="2286000" cy="3968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t>Data Warehouse </a:t>
            </a:r>
          </a:p>
        </p:txBody>
      </p:sp>
      <p:sp>
        <p:nvSpPr>
          <p:cNvPr id="20508" name="AutoShape 48"/>
          <p:cNvSpPr>
            <a:spLocks noChangeArrowheads="1"/>
          </p:cNvSpPr>
          <p:nvPr/>
        </p:nvSpPr>
        <p:spPr bwMode="auto">
          <a:xfrm rot="663734">
            <a:off x="2895600" y="5735638"/>
            <a:ext cx="1143000" cy="228600"/>
          </a:xfrm>
          <a:prstGeom prst="leftArrow">
            <a:avLst>
              <a:gd name="adj1" fmla="val 50000"/>
              <a:gd name="adj2" fmla="val 125000"/>
            </a:avLst>
          </a:prstGeom>
          <a:solidFill>
            <a:srgbClr val="CCECFF"/>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09" name="AutoShape 49"/>
          <p:cNvSpPr>
            <a:spLocks noChangeArrowheads="1"/>
          </p:cNvSpPr>
          <p:nvPr/>
        </p:nvSpPr>
        <p:spPr bwMode="auto">
          <a:xfrm rot="7246173">
            <a:off x="1293813" y="4217988"/>
            <a:ext cx="1066800" cy="228600"/>
          </a:xfrm>
          <a:prstGeom prst="leftArrow">
            <a:avLst>
              <a:gd name="adj1" fmla="val 50000"/>
              <a:gd name="adj2" fmla="val 116667"/>
            </a:avLst>
          </a:prstGeom>
          <a:solidFill>
            <a:srgbClr val="CCECFF"/>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10" name="Text Box 50"/>
          <p:cNvSpPr txBox="1">
            <a:spLocks noChangeArrowheads="1"/>
          </p:cNvSpPr>
          <p:nvPr/>
        </p:nvSpPr>
        <p:spPr bwMode="auto">
          <a:xfrm>
            <a:off x="457200" y="3749675"/>
            <a:ext cx="1066800" cy="7016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dirty="0" smtClean="0"/>
              <a:t>Process </a:t>
            </a:r>
            <a:r>
              <a:rPr lang="en-US" altLang="en-US" sz="2000" dirty="0"/>
              <a:t>mining</a:t>
            </a:r>
          </a:p>
        </p:txBody>
      </p:sp>
      <p:sp>
        <p:nvSpPr>
          <p:cNvPr id="20511" name="AutoShape 51"/>
          <p:cNvSpPr>
            <a:spLocks noChangeArrowheads="1"/>
          </p:cNvSpPr>
          <p:nvPr/>
        </p:nvSpPr>
        <p:spPr bwMode="auto">
          <a:xfrm rot="2734101">
            <a:off x="2416970" y="3955256"/>
            <a:ext cx="741362" cy="206375"/>
          </a:xfrm>
          <a:prstGeom prst="leftArrow">
            <a:avLst>
              <a:gd name="adj1" fmla="val 50000"/>
              <a:gd name="adj2" fmla="val 89808"/>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12" name="AutoShape 52"/>
          <p:cNvSpPr>
            <a:spLocks noChangeArrowheads="1"/>
          </p:cNvSpPr>
          <p:nvPr/>
        </p:nvSpPr>
        <p:spPr bwMode="auto">
          <a:xfrm rot="2016100">
            <a:off x="3657600" y="5257800"/>
            <a:ext cx="685800" cy="228600"/>
          </a:xfrm>
          <a:prstGeom prst="leftArrow">
            <a:avLst>
              <a:gd name="adj1" fmla="val 50000"/>
              <a:gd name="adj2" fmla="val 75000"/>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nvGrpSpPr>
          <p:cNvPr id="20513" name="Group 53"/>
          <p:cNvGrpSpPr>
            <a:grpSpLocks/>
          </p:cNvGrpSpPr>
          <p:nvPr/>
        </p:nvGrpSpPr>
        <p:grpSpPr bwMode="auto">
          <a:xfrm>
            <a:off x="8112125" y="4767263"/>
            <a:ext cx="269875" cy="566737"/>
            <a:chOff x="4992" y="2907"/>
            <a:chExt cx="170" cy="357"/>
          </a:xfrm>
        </p:grpSpPr>
        <p:sp>
          <p:nvSpPr>
            <p:cNvPr id="20518" name="Oval 54"/>
            <p:cNvSpPr>
              <a:spLocks noChangeArrowheads="1"/>
            </p:cNvSpPr>
            <p:nvPr/>
          </p:nvSpPr>
          <p:spPr bwMode="auto">
            <a:xfrm>
              <a:off x="5064" y="2907"/>
              <a:ext cx="61" cy="117"/>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19" name="Line 55"/>
            <p:cNvSpPr>
              <a:spLocks noChangeShapeType="1"/>
            </p:cNvSpPr>
            <p:nvPr/>
          </p:nvSpPr>
          <p:spPr bwMode="auto">
            <a:xfrm>
              <a:off x="5097" y="3003"/>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0" name="Line 56"/>
            <p:cNvSpPr>
              <a:spLocks noChangeShapeType="1"/>
            </p:cNvSpPr>
            <p:nvPr/>
          </p:nvSpPr>
          <p:spPr bwMode="auto">
            <a:xfrm flipH="1">
              <a:off x="4992" y="3040"/>
              <a:ext cx="112" cy="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1" name="Line 57"/>
            <p:cNvSpPr>
              <a:spLocks noChangeShapeType="1"/>
            </p:cNvSpPr>
            <p:nvPr/>
          </p:nvSpPr>
          <p:spPr bwMode="auto">
            <a:xfrm flipH="1">
              <a:off x="5048" y="3040"/>
              <a:ext cx="56"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2" name="Line 58"/>
            <p:cNvSpPr>
              <a:spLocks noChangeShapeType="1"/>
            </p:cNvSpPr>
            <p:nvPr/>
          </p:nvSpPr>
          <p:spPr bwMode="auto">
            <a:xfrm flipH="1">
              <a:off x="5016" y="3152"/>
              <a:ext cx="73"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3" name="Line 59"/>
            <p:cNvSpPr>
              <a:spLocks noChangeShapeType="1"/>
            </p:cNvSpPr>
            <p:nvPr/>
          </p:nvSpPr>
          <p:spPr bwMode="auto">
            <a:xfrm>
              <a:off x="5106" y="3147"/>
              <a:ext cx="56"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0514" name="Text Box 60"/>
          <p:cNvSpPr txBox="1">
            <a:spLocks noChangeArrowheads="1"/>
          </p:cNvSpPr>
          <p:nvPr/>
        </p:nvSpPr>
        <p:spPr bwMode="auto">
          <a:xfrm>
            <a:off x="533400" y="6096000"/>
            <a:ext cx="243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400" b="1">
                <a:solidFill>
                  <a:schemeClr val="accent2"/>
                </a:solidFill>
              </a:rPr>
              <a:t>From: Michael zur Muehlen</a:t>
            </a:r>
            <a:endParaRPr lang="en-US" altLang="en-US" sz="1400">
              <a:solidFill>
                <a:schemeClr val="accent2"/>
              </a:solidFill>
            </a:endParaRPr>
          </a:p>
        </p:txBody>
      </p:sp>
      <p:graphicFrame>
        <p:nvGraphicFramePr>
          <p:cNvPr id="20515" name="Object 61"/>
          <p:cNvGraphicFramePr>
            <a:graphicFrameLocks noChangeAspect="1"/>
          </p:cNvGraphicFramePr>
          <p:nvPr/>
        </p:nvGraphicFramePr>
        <p:xfrm>
          <a:off x="6629400" y="4770438"/>
          <a:ext cx="1219200" cy="639762"/>
        </p:xfrm>
        <a:graphic>
          <a:graphicData uri="http://schemas.openxmlformats.org/presentationml/2006/ole">
            <mc:AlternateContent xmlns:mc="http://schemas.openxmlformats.org/markup-compatibility/2006">
              <mc:Choice xmlns:v="urn:schemas-microsoft-com:vml" Requires="v">
                <p:oleObj spid="_x0000_s1082" name="Photo Editor Photo" r:id="rId4" imgW="6857143" imgH="4723810" progId="MSPhotoEd.3">
                  <p:embed/>
                </p:oleObj>
              </mc:Choice>
              <mc:Fallback>
                <p:oleObj name="Photo Editor Photo" r:id="rId4" imgW="6857143" imgH="4723810"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8000" t="36775" r="34666" b="34839"/>
                      <a:stretch>
                        <a:fillRect/>
                      </a:stretch>
                    </p:blipFill>
                    <p:spPr bwMode="auto">
                      <a:xfrm>
                        <a:off x="6629400" y="4770438"/>
                        <a:ext cx="12192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6" name="Rectangle 62"/>
          <p:cNvSpPr>
            <a:spLocks noChangeArrowheads="1"/>
          </p:cNvSpPr>
          <p:nvPr/>
        </p:nvSpPr>
        <p:spPr bwMode="auto">
          <a:xfrm>
            <a:off x="6705600" y="4343400"/>
            <a:ext cx="15240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0517" name="Text Box 63"/>
          <p:cNvSpPr txBox="1">
            <a:spLocks noChangeArrowheads="1"/>
          </p:cNvSpPr>
          <p:nvPr/>
        </p:nvSpPr>
        <p:spPr bwMode="auto">
          <a:xfrm>
            <a:off x="6858000" y="3946525"/>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000">
                <a:solidFill>
                  <a:schemeClr val="accent2"/>
                </a:solidFill>
              </a:rPr>
              <a:t>Corporate Dashboard</a:t>
            </a:r>
          </a:p>
        </p:txBody>
      </p:sp>
    </p:spTree>
    <p:extLst>
      <p:ext uri="{BB962C8B-B14F-4D97-AF65-F5344CB8AC3E}">
        <p14:creationId xmlns:p14="http://schemas.microsoft.com/office/powerpoint/2010/main" val="2346442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648200" y="76200"/>
            <a:ext cx="4148455" cy="6716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smtClean="0"/>
              <a:t>A More Detailed Map</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40</a:t>
            </a:fld>
            <a:endParaRPr lang="en-US">
              <a:solidFill>
                <a:srgbClr val="000000"/>
              </a:solidFill>
            </a:endParaRPr>
          </a:p>
        </p:txBody>
      </p:sp>
      <p:sp>
        <p:nvSpPr>
          <p:cNvPr id="7" name="TextBox 6"/>
          <p:cNvSpPr txBox="1"/>
          <p:nvPr/>
        </p:nvSpPr>
        <p:spPr>
          <a:xfrm>
            <a:off x="304800" y="1143000"/>
            <a:ext cx="4038600" cy="2031325"/>
          </a:xfrm>
          <a:prstGeom prst="rect">
            <a:avLst/>
          </a:prstGeom>
          <a:noFill/>
        </p:spPr>
        <p:txBody>
          <a:bodyPr wrap="square" rtlCol="0">
            <a:spAutoFit/>
          </a:bodyPr>
          <a:lstStyle/>
          <a:p>
            <a:r>
              <a:rPr lang="en-US" b="1" dirty="0"/>
              <a:t>FIGURE 3: Output of fuzzy miner with lower threshold setting to reveal less-frequent flows - an illustration of both the most commonly occurring steps taking place in the procurement process as well as less frequent flows.</a:t>
            </a:r>
            <a:endParaRPr lang="en-US" dirty="0"/>
          </a:p>
          <a:p>
            <a:endParaRPr lang="en-US" dirty="0"/>
          </a:p>
        </p:txBody>
      </p:sp>
    </p:spTree>
    <p:extLst>
      <p:ext uri="{BB962C8B-B14F-4D97-AF65-F5344CB8AC3E}">
        <p14:creationId xmlns:p14="http://schemas.microsoft.com/office/powerpoint/2010/main" val="1661253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2 - Frequent Patterns</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41</a:t>
            </a:fld>
            <a:endParaRPr lang="en-US">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178277930"/>
              </p:ext>
            </p:extLst>
          </p:nvPr>
        </p:nvGraphicFramePr>
        <p:xfrm>
          <a:off x="152401" y="776920"/>
          <a:ext cx="8762999" cy="5120640"/>
        </p:xfrm>
        <a:graphic>
          <a:graphicData uri="http://schemas.openxmlformats.org/drawingml/2006/table">
            <a:tbl>
              <a:tblPr firstRow="1" firstCol="1" bandRow="1">
                <a:tableStyleId>{5C22544A-7EE6-4342-B048-85BDC9FD1C3A}</a:tableStyleId>
              </a:tblPr>
              <a:tblGrid>
                <a:gridCol w="580881"/>
                <a:gridCol w="1947610"/>
                <a:gridCol w="588349"/>
                <a:gridCol w="588349"/>
                <a:gridCol w="941027"/>
                <a:gridCol w="1175868"/>
                <a:gridCol w="706184"/>
                <a:gridCol w="587520"/>
                <a:gridCol w="706184"/>
                <a:gridCol w="941027"/>
              </a:tblGrid>
              <a:tr h="540951">
                <a:tc>
                  <a:txBody>
                    <a:bodyPr/>
                    <a:lstStyle/>
                    <a:p>
                      <a:pPr algn="just">
                        <a:lnSpc>
                          <a:spcPct val="150000"/>
                        </a:lnSpc>
                      </a:pPr>
                      <a:endParaRPr lang="en-US" sz="1600" dirty="0">
                        <a:effectLst/>
                        <a:latin typeface="Garamond"/>
                      </a:endParaRPr>
                    </a:p>
                  </a:txBody>
                  <a:tcPr marL="44450" marR="44450" marT="0" marB="0" anchor="b"/>
                </a:tc>
                <a:tc>
                  <a:txBody>
                    <a:bodyPr/>
                    <a:lstStyle/>
                    <a:p>
                      <a:pPr marL="0" marR="0" algn="ctr">
                        <a:lnSpc>
                          <a:spcPct val="150000"/>
                        </a:lnSpc>
                        <a:spcBef>
                          <a:spcPts val="0"/>
                        </a:spcBef>
                        <a:spcAft>
                          <a:spcPts val="0"/>
                        </a:spcAft>
                      </a:pPr>
                      <a:r>
                        <a:rPr lang="en-US" sz="1600">
                          <a:effectLst/>
                        </a:rPr>
                        <a:t> </a:t>
                      </a:r>
                      <a:endParaRPr lang="en-US" sz="1600">
                        <a:effectLst/>
                        <a:latin typeface="Garamond"/>
                        <a:ea typeface="Calibri"/>
                        <a:cs typeface="Times New Roman"/>
                      </a:endParaRPr>
                    </a:p>
                  </a:txBody>
                  <a:tcPr marL="44450" marR="44450" marT="0" marB="0" anchor="b"/>
                </a:tc>
                <a:tc gridSpan="2">
                  <a:txBody>
                    <a:bodyPr/>
                    <a:lstStyle/>
                    <a:p>
                      <a:pPr marL="0" marR="0" algn="ctr">
                        <a:lnSpc>
                          <a:spcPct val="150000"/>
                        </a:lnSpc>
                        <a:spcBef>
                          <a:spcPts val="0"/>
                        </a:spcBef>
                        <a:spcAft>
                          <a:spcPts val="0"/>
                        </a:spcAft>
                      </a:pPr>
                      <a:r>
                        <a:rPr lang="en-US" sz="1600">
                          <a:effectLst/>
                        </a:rPr>
                        <a:t>Pattern </a:t>
                      </a:r>
                    </a:p>
                    <a:p>
                      <a:pPr marL="0" marR="0" algn="ctr">
                        <a:lnSpc>
                          <a:spcPct val="150000"/>
                        </a:lnSpc>
                        <a:spcBef>
                          <a:spcPts val="0"/>
                        </a:spcBef>
                        <a:spcAft>
                          <a:spcPts val="0"/>
                        </a:spcAft>
                      </a:pPr>
                      <a:r>
                        <a:rPr lang="en-US" sz="1600">
                          <a:effectLst/>
                        </a:rPr>
                        <a:t>Frequency</a:t>
                      </a:r>
                      <a:endParaRPr lang="en-US" sz="1600">
                        <a:effectLst/>
                        <a:latin typeface="Garamond"/>
                        <a:ea typeface="Calibri"/>
                        <a:cs typeface="Times New Roman"/>
                      </a:endParaRPr>
                    </a:p>
                  </a:txBody>
                  <a:tcPr marL="44450" marR="4445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600" dirty="0" smtClean="0">
                          <a:effectLst/>
                        </a:rPr>
                        <a:t>Cum.</a:t>
                      </a:r>
                      <a:endParaRPr lang="en-US" sz="1600" dirty="0">
                        <a:effectLst/>
                      </a:endParaRPr>
                    </a:p>
                    <a:p>
                      <a:pPr marL="0" marR="0" algn="ctr">
                        <a:lnSpc>
                          <a:spcPct val="150000"/>
                        </a:lnSpc>
                        <a:spcBef>
                          <a:spcPts val="0"/>
                        </a:spcBef>
                        <a:spcAft>
                          <a:spcPts val="0"/>
                        </a:spcAft>
                      </a:pPr>
                      <a:r>
                        <a:rPr lang="en-US" sz="1600" dirty="0">
                          <a:effectLst/>
                        </a:rPr>
                        <a:t>total</a:t>
                      </a:r>
                      <a:endParaRPr lang="en-US" sz="1600" dirty="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Paid Value</a:t>
                      </a:r>
                      <a:endParaRPr lang="en-US" sz="1600">
                        <a:effectLst/>
                        <a:latin typeface="Garamond"/>
                        <a:ea typeface="Calibri"/>
                        <a:cs typeface="Times New Roman"/>
                      </a:endParaRPr>
                    </a:p>
                  </a:txBody>
                  <a:tcPr marL="44450" marR="44450" marT="0" marB="0"/>
                </a:tc>
                <a:tc gridSpan="4">
                  <a:txBody>
                    <a:bodyPr/>
                    <a:lstStyle/>
                    <a:p>
                      <a:pPr marL="0" marR="0" algn="ctr">
                        <a:lnSpc>
                          <a:spcPct val="150000"/>
                        </a:lnSpc>
                        <a:spcBef>
                          <a:spcPts val="0"/>
                        </a:spcBef>
                        <a:spcAft>
                          <a:spcPts val="0"/>
                        </a:spcAft>
                      </a:pPr>
                      <a:r>
                        <a:rPr lang="en-US" sz="1600">
                          <a:effectLst/>
                        </a:rPr>
                        <a:t>Throughput time (days)</a:t>
                      </a:r>
                      <a:endParaRPr lang="en-US" sz="1600">
                        <a:effectLst/>
                        <a:latin typeface="Garamond"/>
                        <a:ea typeface="Calibri"/>
                        <a:cs typeface="Times New Roman"/>
                      </a:endParaRPr>
                    </a:p>
                  </a:txBody>
                  <a:tcPr marL="44450" marR="44450" marT="0" marB="0"/>
                </a:tc>
                <a:tc hMerge="1">
                  <a:txBody>
                    <a:bodyPr/>
                    <a:lstStyle/>
                    <a:p>
                      <a:endParaRPr lang="en-US"/>
                    </a:p>
                  </a:txBody>
                  <a:tcPr/>
                </a:tc>
                <a:tc hMerge="1">
                  <a:txBody>
                    <a:bodyPr/>
                    <a:lstStyle/>
                    <a:p>
                      <a:endParaRPr lang="en-US"/>
                    </a:p>
                  </a:txBody>
                  <a:tcPr/>
                </a:tc>
                <a:tc hMerge="1">
                  <a:txBody>
                    <a:bodyPr/>
                    <a:lstStyle/>
                    <a:p>
                      <a:endParaRPr lang="en-US"/>
                    </a:p>
                  </a:txBody>
                  <a:tcPr/>
                </a:tc>
              </a:tr>
              <a:tr h="540951">
                <a:tc>
                  <a:txBody>
                    <a:bodyPr/>
                    <a:lstStyle/>
                    <a:p>
                      <a:pPr marL="0" marR="0" algn="ctr">
                        <a:lnSpc>
                          <a:spcPct val="150000"/>
                        </a:lnSpc>
                        <a:spcBef>
                          <a:spcPts val="0"/>
                        </a:spcBef>
                        <a:spcAft>
                          <a:spcPts val="0"/>
                        </a:spcAft>
                      </a:pPr>
                      <a:r>
                        <a:rPr lang="en-US" sz="1600">
                          <a:effectLst/>
                        </a:rPr>
                        <a:t>Pattern</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Sequence</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 </a:t>
                      </a:r>
                    </a:p>
                    <a:p>
                      <a:pPr marL="0" marR="0" algn="ctr">
                        <a:lnSpc>
                          <a:spcPct val="150000"/>
                        </a:lnSpc>
                        <a:spcBef>
                          <a:spcPts val="0"/>
                        </a:spcBef>
                        <a:spcAft>
                          <a:spcPts val="0"/>
                        </a:spcAft>
                      </a:pPr>
                      <a:r>
                        <a:rPr lang="en-US" sz="1600">
                          <a:effectLst/>
                        </a:rPr>
                        <a:t>Euros</a:t>
                      </a:r>
                      <a:endParaRPr lang="en-US" sz="1600">
                        <a:effectLst/>
                        <a:latin typeface="Garamond"/>
                        <a:ea typeface="Calibri"/>
                        <a:cs typeface="Times New Roman"/>
                      </a:endParaRPr>
                    </a:p>
                  </a:txBody>
                  <a:tcPr marL="44450" marR="44450" marT="0" marB="0"/>
                </a:tc>
                <a:tc>
                  <a:txBody>
                    <a:bodyPr/>
                    <a:lstStyle/>
                    <a:p>
                      <a:pPr marL="0" marR="0" algn="ctr">
                        <a:lnSpc>
                          <a:spcPct val="150000"/>
                        </a:lnSpc>
                        <a:spcBef>
                          <a:spcPts val="0"/>
                        </a:spcBef>
                        <a:spcAft>
                          <a:spcPts val="0"/>
                        </a:spcAft>
                      </a:pPr>
                      <a:r>
                        <a:rPr lang="en-US" sz="1600">
                          <a:effectLst/>
                        </a:rPr>
                        <a:t> </a:t>
                      </a:r>
                    </a:p>
                    <a:p>
                      <a:pPr marL="0" marR="0" algn="ctr">
                        <a:lnSpc>
                          <a:spcPct val="150000"/>
                        </a:lnSpc>
                        <a:spcBef>
                          <a:spcPts val="0"/>
                        </a:spcBef>
                        <a:spcAft>
                          <a:spcPts val="0"/>
                        </a:spcAft>
                      </a:pPr>
                      <a:r>
                        <a:rPr lang="en-US" sz="1600">
                          <a:effectLst/>
                        </a:rPr>
                        <a:t>avg</a:t>
                      </a:r>
                      <a:endParaRPr lang="en-US" sz="1600">
                        <a:effectLst/>
                        <a:latin typeface="Garamond"/>
                        <a:ea typeface="Calibri"/>
                        <a:cs typeface="Times New Roman"/>
                      </a:endParaRPr>
                    </a:p>
                  </a:txBody>
                  <a:tcPr marL="44450" marR="44450" marT="0" marB="0"/>
                </a:tc>
                <a:tc>
                  <a:txBody>
                    <a:bodyPr/>
                    <a:lstStyle/>
                    <a:p>
                      <a:pPr marL="0" marR="0" algn="ctr">
                        <a:lnSpc>
                          <a:spcPct val="150000"/>
                        </a:lnSpc>
                        <a:spcBef>
                          <a:spcPts val="0"/>
                        </a:spcBef>
                        <a:spcAft>
                          <a:spcPts val="0"/>
                        </a:spcAft>
                      </a:pPr>
                      <a:r>
                        <a:rPr lang="en-US" sz="1600">
                          <a:effectLst/>
                        </a:rPr>
                        <a:t>min</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max</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st.dev</a:t>
                      </a:r>
                      <a:endParaRPr lang="en-US" sz="1600">
                        <a:effectLst/>
                        <a:latin typeface="Garamond"/>
                        <a:ea typeface="Calibri"/>
                        <a:cs typeface="Times New Roman"/>
                      </a:endParaRPr>
                    </a:p>
                  </a:txBody>
                  <a:tcPr marL="44450" marR="44450" marT="0" marB="0" anchor="b"/>
                </a:tc>
              </a:tr>
              <a:tr h="825615">
                <a:tc>
                  <a:txBody>
                    <a:bodyPr/>
                    <a:lstStyle/>
                    <a:p>
                      <a:pPr marL="0" marR="0" algn="ctr">
                        <a:lnSpc>
                          <a:spcPct val="150000"/>
                        </a:lnSpc>
                        <a:spcBef>
                          <a:spcPts val="0"/>
                        </a:spcBef>
                        <a:spcAft>
                          <a:spcPts val="0"/>
                        </a:spcAft>
                      </a:pPr>
                      <a:r>
                        <a:rPr lang="en-US" sz="1600">
                          <a:effectLst/>
                        </a:rPr>
                        <a:t>1</a:t>
                      </a:r>
                      <a:endParaRPr lang="en-US" sz="1600">
                        <a:effectLst/>
                        <a:latin typeface="Garamond"/>
                        <a:ea typeface="Calibri"/>
                        <a:cs typeface="Times New Roman"/>
                      </a:endParaRPr>
                    </a:p>
                  </a:txBody>
                  <a:tcPr marL="44450" marR="44450" marT="0" marB="0" anchor="b"/>
                </a:tc>
                <a:tc>
                  <a:txBody>
                    <a:bodyPr/>
                    <a:lstStyle/>
                    <a:p>
                      <a:pPr marL="0" marR="0" algn="just">
                        <a:lnSpc>
                          <a:spcPct val="150000"/>
                        </a:lnSpc>
                        <a:spcBef>
                          <a:spcPts val="0"/>
                        </a:spcBef>
                        <a:spcAft>
                          <a:spcPts val="0"/>
                        </a:spcAft>
                      </a:pPr>
                      <a:r>
                        <a:rPr lang="en-US" sz="1600">
                          <a:effectLst/>
                        </a:rPr>
                        <a:t>Create PO → Sign → Release → GR → IR → Pay</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11608</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44.3%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44.3%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 </a:t>
                      </a:r>
                    </a:p>
                    <a:p>
                      <a:pPr marL="0" marR="0" algn="ctr">
                        <a:lnSpc>
                          <a:spcPct val="150000"/>
                        </a:lnSpc>
                        <a:spcBef>
                          <a:spcPts val="0"/>
                        </a:spcBef>
                        <a:spcAft>
                          <a:spcPts val="0"/>
                        </a:spcAft>
                      </a:pPr>
                      <a:r>
                        <a:rPr lang="en-US" sz="1600">
                          <a:effectLst/>
                        </a:rPr>
                        <a:t> </a:t>
                      </a:r>
                    </a:p>
                    <a:p>
                      <a:pPr marL="0" marR="0" algn="ctr">
                        <a:lnSpc>
                          <a:spcPct val="150000"/>
                        </a:lnSpc>
                        <a:spcBef>
                          <a:spcPts val="0"/>
                        </a:spcBef>
                        <a:spcAft>
                          <a:spcPts val="0"/>
                        </a:spcAft>
                      </a:pPr>
                      <a:r>
                        <a:rPr lang="en-US" sz="1600">
                          <a:effectLst/>
                        </a:rPr>
                        <a:t>7 634 968.47</a:t>
                      </a:r>
                      <a:endParaRPr lang="en-US" sz="1600">
                        <a:effectLst/>
                        <a:latin typeface="Garamond"/>
                        <a:ea typeface="Calibri"/>
                        <a:cs typeface="Times New Roman"/>
                      </a:endParaRPr>
                    </a:p>
                  </a:txBody>
                  <a:tcPr marL="44450" marR="44450" marT="0" marB="0"/>
                </a:tc>
                <a:tc>
                  <a:txBody>
                    <a:bodyPr/>
                    <a:lstStyle/>
                    <a:p>
                      <a:pPr marL="0" marR="0" algn="ctr">
                        <a:lnSpc>
                          <a:spcPct val="150000"/>
                        </a:lnSpc>
                        <a:spcBef>
                          <a:spcPts val="0"/>
                        </a:spcBef>
                        <a:spcAft>
                          <a:spcPts val="0"/>
                        </a:spcAft>
                      </a:pPr>
                      <a:r>
                        <a:rPr lang="en-US" sz="1600">
                          <a:effectLst/>
                        </a:rPr>
                        <a:t>27.78</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1</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334</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20.05</a:t>
                      </a:r>
                      <a:endParaRPr lang="en-US" sz="1600">
                        <a:effectLst/>
                        <a:latin typeface="Garamond"/>
                        <a:ea typeface="Calibri"/>
                        <a:cs typeface="Times New Roman"/>
                      </a:endParaRPr>
                    </a:p>
                  </a:txBody>
                  <a:tcPr marL="44450" marR="44450" marT="0" marB="0" anchor="b"/>
                </a:tc>
              </a:tr>
              <a:tr h="825615">
                <a:tc>
                  <a:txBody>
                    <a:bodyPr/>
                    <a:lstStyle/>
                    <a:p>
                      <a:pPr marL="0" marR="0" algn="ctr">
                        <a:lnSpc>
                          <a:spcPct val="150000"/>
                        </a:lnSpc>
                        <a:spcBef>
                          <a:spcPts val="0"/>
                        </a:spcBef>
                        <a:spcAft>
                          <a:spcPts val="0"/>
                        </a:spcAft>
                      </a:pPr>
                      <a:r>
                        <a:rPr lang="en-US" sz="1600">
                          <a:effectLst/>
                        </a:rPr>
                        <a:t>2</a:t>
                      </a:r>
                      <a:endParaRPr lang="en-US" sz="1600">
                        <a:effectLst/>
                        <a:latin typeface="Garamond"/>
                        <a:ea typeface="Calibri"/>
                        <a:cs typeface="Times New Roman"/>
                      </a:endParaRPr>
                    </a:p>
                  </a:txBody>
                  <a:tcPr marL="44450" marR="44450" marT="0" marB="0" anchor="b"/>
                </a:tc>
                <a:tc>
                  <a:txBody>
                    <a:bodyPr/>
                    <a:lstStyle/>
                    <a:p>
                      <a:pPr marL="0" marR="0" algn="just">
                        <a:lnSpc>
                          <a:spcPct val="150000"/>
                        </a:lnSpc>
                        <a:spcBef>
                          <a:spcPts val="0"/>
                        </a:spcBef>
                        <a:spcAft>
                          <a:spcPts val="0"/>
                        </a:spcAft>
                      </a:pPr>
                      <a:r>
                        <a:rPr lang="en-US" sz="1600">
                          <a:effectLst/>
                        </a:rPr>
                        <a:t>Create PO → Change Line → Sign → Release → GR → IR → Pay </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6955</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26.6%</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70.9%</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dirty="0">
                          <a:effectLst/>
                        </a:rPr>
                        <a:t>8 178 348.22</a:t>
                      </a:r>
                      <a:endParaRPr lang="en-US" sz="1600" dirty="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32.33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2</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343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57.72</a:t>
                      </a:r>
                      <a:endParaRPr lang="en-US" sz="1600">
                        <a:effectLst/>
                        <a:latin typeface="Garamond"/>
                        <a:ea typeface="Calibri"/>
                        <a:cs typeface="Times New Roman"/>
                      </a:endParaRPr>
                    </a:p>
                  </a:txBody>
                  <a:tcPr marL="44450" marR="44450" marT="0" marB="0" anchor="b"/>
                </a:tc>
              </a:tr>
              <a:tr h="540951">
                <a:tc>
                  <a:txBody>
                    <a:bodyPr/>
                    <a:lstStyle/>
                    <a:p>
                      <a:pPr marL="0" marR="0" algn="ctr">
                        <a:lnSpc>
                          <a:spcPct val="150000"/>
                        </a:lnSpc>
                        <a:spcBef>
                          <a:spcPts val="0"/>
                        </a:spcBef>
                        <a:spcAft>
                          <a:spcPts val="0"/>
                        </a:spcAft>
                      </a:pPr>
                      <a:r>
                        <a:rPr lang="en-US" sz="1600">
                          <a:effectLst/>
                        </a:rPr>
                        <a:t>3</a:t>
                      </a:r>
                      <a:endParaRPr lang="en-US" sz="1600">
                        <a:effectLst/>
                        <a:latin typeface="Garamond"/>
                        <a:ea typeface="Calibri"/>
                        <a:cs typeface="Times New Roman"/>
                      </a:endParaRPr>
                    </a:p>
                  </a:txBody>
                  <a:tcPr marL="44450" marR="44450" marT="0" marB="0" anchor="b"/>
                </a:tc>
                <a:tc>
                  <a:txBody>
                    <a:bodyPr/>
                    <a:lstStyle/>
                    <a:p>
                      <a:pPr marL="0" marR="0" algn="just">
                        <a:lnSpc>
                          <a:spcPct val="150000"/>
                        </a:lnSpc>
                        <a:spcBef>
                          <a:spcPts val="0"/>
                        </a:spcBef>
                        <a:spcAft>
                          <a:spcPts val="0"/>
                        </a:spcAft>
                      </a:pPr>
                      <a:r>
                        <a:rPr lang="en-US" sz="1600">
                          <a:effectLst/>
                        </a:rPr>
                        <a:t>Create PO → Change Line → Release → IR → Pay </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2488</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9.5%</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80.4%</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504 341.51</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75.63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3</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a:effectLst/>
                        </a:rPr>
                        <a:t>344</a:t>
                      </a:r>
                      <a:endParaRPr lang="en-US" sz="1600">
                        <a:effectLst/>
                        <a:latin typeface="Garamond"/>
                        <a:ea typeface="Calibri"/>
                        <a:cs typeface="Times New Roman"/>
                      </a:endParaRPr>
                    </a:p>
                  </a:txBody>
                  <a:tcPr marL="44450" marR="44450" marT="0" marB="0" anchor="b"/>
                </a:tc>
                <a:tc>
                  <a:txBody>
                    <a:bodyPr/>
                    <a:lstStyle/>
                    <a:p>
                      <a:pPr marL="0" marR="0" algn="ctr">
                        <a:lnSpc>
                          <a:spcPct val="150000"/>
                        </a:lnSpc>
                        <a:spcBef>
                          <a:spcPts val="0"/>
                        </a:spcBef>
                        <a:spcAft>
                          <a:spcPts val="0"/>
                        </a:spcAft>
                      </a:pPr>
                      <a:r>
                        <a:rPr lang="en-US" sz="1600" dirty="0">
                          <a:effectLst/>
                        </a:rPr>
                        <a:t>38.99</a:t>
                      </a:r>
                      <a:endParaRPr lang="en-US" sz="1600" dirty="0">
                        <a:effectLst/>
                        <a:latin typeface="Garamond"/>
                        <a:ea typeface="Calibri"/>
                        <a:cs typeface="Times New Roman"/>
                      </a:endParaRPr>
                    </a:p>
                  </a:txBody>
                  <a:tcPr marL="44450" marR="44450" marT="0" marB="0" anchor="b"/>
                </a:tc>
              </a:tr>
            </a:tbl>
          </a:graphicData>
        </a:graphic>
      </p:graphicFrame>
      <p:sp>
        <p:nvSpPr>
          <p:cNvPr id="7" name="TextBox 6"/>
          <p:cNvSpPr txBox="1"/>
          <p:nvPr/>
        </p:nvSpPr>
        <p:spPr>
          <a:xfrm>
            <a:off x="152401" y="5934670"/>
            <a:ext cx="8610600" cy="923330"/>
          </a:xfrm>
          <a:prstGeom prst="rect">
            <a:avLst/>
          </a:prstGeom>
          <a:noFill/>
        </p:spPr>
        <p:txBody>
          <a:bodyPr wrap="square" rtlCol="0">
            <a:spAutoFit/>
          </a:bodyPr>
          <a:lstStyle/>
          <a:p>
            <a:r>
              <a:rPr lang="en-US" b="1" dirty="0"/>
              <a:t>TABLE 2: Most frequent patterns in the event log illustrating the variety of ways in which the actual procurement process differs from the designed process.</a:t>
            </a:r>
            <a:endParaRPr lang="en-US" dirty="0"/>
          </a:p>
          <a:p>
            <a:endParaRPr lang="en-US" dirty="0"/>
          </a:p>
        </p:txBody>
      </p:sp>
    </p:spTree>
    <p:extLst>
      <p:ext uri="{BB962C8B-B14F-4D97-AF65-F5344CB8AC3E}">
        <p14:creationId xmlns:p14="http://schemas.microsoft.com/office/powerpoint/2010/main" val="437062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3: Anomalous </a:t>
            </a:r>
            <a:r>
              <a:rPr lang="en-US" dirty="0"/>
              <a:t>Sequences: </a:t>
            </a:r>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42</a:t>
            </a:fld>
            <a:endParaRPr lang="en-US">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848832498"/>
              </p:ext>
            </p:extLst>
          </p:nvPr>
        </p:nvGraphicFramePr>
        <p:xfrm>
          <a:off x="304801" y="741896"/>
          <a:ext cx="8534399" cy="5187344"/>
        </p:xfrm>
        <a:graphic>
          <a:graphicData uri="http://schemas.openxmlformats.org/drawingml/2006/table">
            <a:tbl>
              <a:tblPr firstRow="1" firstCol="1" bandRow="1">
                <a:tableStyleId>{5C22544A-7EE6-4342-B048-85BDC9FD1C3A}</a:tableStyleId>
              </a:tblPr>
              <a:tblGrid>
                <a:gridCol w="870648"/>
                <a:gridCol w="3049129"/>
                <a:gridCol w="1490422"/>
                <a:gridCol w="3124200"/>
              </a:tblGrid>
              <a:tr h="536272">
                <a:tc>
                  <a:txBody>
                    <a:bodyPr/>
                    <a:lstStyle/>
                    <a:p>
                      <a:pPr marL="0" marR="0" algn="just">
                        <a:lnSpc>
                          <a:spcPct val="150000"/>
                        </a:lnSpc>
                        <a:spcBef>
                          <a:spcPts val="0"/>
                        </a:spcBef>
                        <a:spcAft>
                          <a:spcPts val="0"/>
                        </a:spcAft>
                      </a:pPr>
                      <a:r>
                        <a:rPr lang="en-US" sz="1800" dirty="0">
                          <a:effectLst/>
                        </a:rPr>
                        <a:t>Sequence</a:t>
                      </a:r>
                      <a:endParaRPr lang="en-US" sz="1800" dirty="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a:effectLst/>
                        </a:rPr>
                        <a:t>Extra flows</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a:effectLst/>
                        </a:rPr>
                        <a:t>Occurrences</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Result</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GB" sz="1800">
                          <a:effectLst/>
                        </a:rPr>
                        <a:t>1</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dirty="0">
                          <a:effectLst/>
                        </a:rPr>
                        <a:t>Create PO </a:t>
                      </a:r>
                      <a:r>
                        <a:rPr lang="en-US" sz="1800" dirty="0">
                          <a:effectLst/>
                        </a:rPr>
                        <a:t>→</a:t>
                      </a:r>
                      <a:r>
                        <a:rPr lang="en-GB" sz="1800" dirty="0">
                          <a:effectLst/>
                        </a:rPr>
                        <a:t> Release</a:t>
                      </a:r>
                      <a:endParaRPr lang="en-US" sz="1800" dirty="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739</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Verification required for omitting Sign</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GB" sz="1800">
                          <a:effectLst/>
                        </a:rPr>
                        <a:t>2</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dirty="0">
                          <a:effectLst/>
                        </a:rPr>
                        <a:t>Change Line </a:t>
                      </a:r>
                      <a:r>
                        <a:rPr lang="en-US" sz="1800" dirty="0">
                          <a:effectLst/>
                        </a:rPr>
                        <a:t>→</a:t>
                      </a:r>
                      <a:r>
                        <a:rPr lang="en-GB" sz="1800" dirty="0">
                          <a:effectLst/>
                        </a:rPr>
                        <a:t> Release</a:t>
                      </a:r>
                      <a:endParaRPr lang="en-US" sz="1800" dirty="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2819</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Verification required for omitting Sign</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US" sz="1800">
                          <a:effectLst/>
                        </a:rPr>
                        <a:t>3</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a:effectLst/>
                        </a:rPr>
                        <a:t>Sign →GR</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a:effectLst/>
                        </a:rPr>
                        <a:t>19</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Further investigation </a:t>
                      </a:r>
                      <a:r>
                        <a:rPr lang="en-US" sz="1800">
                          <a:effectLst/>
                        </a:rPr>
                        <a:t>→ OK</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US" sz="1800">
                          <a:effectLst/>
                        </a:rPr>
                        <a:t>4</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dirty="0">
                          <a:effectLst/>
                        </a:rPr>
                        <a:t>Release → IR</a:t>
                      </a:r>
                      <a:endParaRPr lang="en-US" sz="1800" dirty="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US" sz="1800">
                          <a:effectLst/>
                        </a:rPr>
                        <a:t>5006</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Verification required on GR indicator</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GB" sz="1800">
                          <a:effectLst/>
                        </a:rPr>
                        <a:t>5</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Release </a:t>
                      </a:r>
                      <a:r>
                        <a:rPr lang="en-US" sz="1800">
                          <a:effectLst/>
                        </a:rPr>
                        <a:t>→</a:t>
                      </a:r>
                      <a:r>
                        <a:rPr lang="en-GB" sz="1800">
                          <a:effectLst/>
                        </a:rPr>
                        <a:t> Pay	</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312</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Verification required on GR indicator and IR</a:t>
                      </a:r>
                      <a:endParaRPr lang="en-US" sz="1800">
                        <a:effectLst/>
                        <a:latin typeface="Garamond"/>
                        <a:ea typeface="Calibri"/>
                        <a:cs typeface="Times New Roman"/>
                      </a:endParaRPr>
                    </a:p>
                  </a:txBody>
                  <a:tcPr marL="68580" marR="68580" marT="0" marB="0"/>
                </a:tc>
              </a:tr>
              <a:tr h="536272">
                <a:tc>
                  <a:txBody>
                    <a:bodyPr/>
                    <a:lstStyle/>
                    <a:p>
                      <a:pPr marL="0" marR="0" algn="just">
                        <a:lnSpc>
                          <a:spcPct val="150000"/>
                        </a:lnSpc>
                        <a:spcBef>
                          <a:spcPts val="0"/>
                        </a:spcBef>
                        <a:spcAft>
                          <a:spcPts val="0"/>
                        </a:spcAft>
                      </a:pPr>
                      <a:r>
                        <a:rPr lang="en-GB" sz="1800">
                          <a:effectLst/>
                        </a:rPr>
                        <a:t>6</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Pay </a:t>
                      </a:r>
                      <a:r>
                        <a:rPr lang="en-US" sz="1800">
                          <a:effectLst/>
                        </a:rPr>
                        <a:t>→</a:t>
                      </a:r>
                      <a:r>
                        <a:rPr lang="en-GB" sz="1800">
                          <a:effectLst/>
                        </a:rPr>
                        <a:t> IR	</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a:effectLst/>
                        </a:rPr>
                        <a:t>499</a:t>
                      </a:r>
                      <a:endParaRPr lang="en-US" sz="1800">
                        <a:effectLst/>
                        <a:latin typeface="Garamond"/>
                        <a:ea typeface="Calibri"/>
                        <a:cs typeface="Times New Roman"/>
                      </a:endParaRPr>
                    </a:p>
                  </a:txBody>
                  <a:tcPr marL="68580" marR="68580" marT="0" marB="0"/>
                </a:tc>
                <a:tc>
                  <a:txBody>
                    <a:bodyPr/>
                    <a:lstStyle/>
                    <a:p>
                      <a:pPr marL="0" marR="0" algn="just">
                        <a:lnSpc>
                          <a:spcPct val="150000"/>
                        </a:lnSpc>
                        <a:spcBef>
                          <a:spcPts val="0"/>
                        </a:spcBef>
                        <a:spcAft>
                          <a:spcPts val="600"/>
                        </a:spcAft>
                      </a:pPr>
                      <a:r>
                        <a:rPr lang="en-GB" sz="1800" dirty="0">
                          <a:effectLst/>
                        </a:rPr>
                        <a:t>Verification required on IR</a:t>
                      </a:r>
                      <a:endParaRPr lang="en-US" sz="1800" dirty="0">
                        <a:effectLst/>
                        <a:latin typeface="Garamond"/>
                        <a:ea typeface="Calibri"/>
                        <a:cs typeface="Times New Roman"/>
                      </a:endParaRPr>
                    </a:p>
                  </a:txBody>
                  <a:tcPr marL="68580" marR="68580" marT="0" marB="0"/>
                </a:tc>
              </a:tr>
            </a:tbl>
          </a:graphicData>
        </a:graphic>
      </p:graphicFrame>
      <p:sp>
        <p:nvSpPr>
          <p:cNvPr id="7" name="TextBox 6"/>
          <p:cNvSpPr txBox="1"/>
          <p:nvPr/>
        </p:nvSpPr>
        <p:spPr>
          <a:xfrm>
            <a:off x="228600" y="5943600"/>
            <a:ext cx="8686800" cy="646331"/>
          </a:xfrm>
          <a:prstGeom prst="rect">
            <a:avLst/>
          </a:prstGeom>
          <a:noFill/>
        </p:spPr>
        <p:txBody>
          <a:bodyPr wrap="square" rtlCol="0">
            <a:spAutoFit/>
          </a:bodyPr>
          <a:lstStyle/>
          <a:p>
            <a:r>
              <a:rPr lang="en-GB" b="1" dirty="0"/>
              <a:t>TABLE 3: Results of explicit checks on the extra edges in the Fuzzy Miner output illustrating the frequency with which certain anomalous sequences occur</a:t>
            </a:r>
            <a:endParaRPr lang="en-US" dirty="0"/>
          </a:p>
        </p:txBody>
      </p:sp>
    </p:spTree>
    <p:extLst>
      <p:ext uri="{BB962C8B-B14F-4D97-AF65-F5344CB8AC3E}">
        <p14:creationId xmlns:p14="http://schemas.microsoft.com/office/powerpoint/2010/main" val="1708212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 1</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43</a:t>
            </a:fld>
            <a:endParaRPr lang="en-US">
              <a:solidFill>
                <a:srgbClr val="000000"/>
              </a:solidFill>
            </a:endParaRPr>
          </a:p>
        </p:txBody>
      </p:sp>
      <p:pic>
        <p:nvPicPr>
          <p:cNvPr id="6" name="Picture 5"/>
          <p:cNvPicPr/>
          <p:nvPr/>
        </p:nvPicPr>
        <p:blipFill>
          <a:blip r:embed="rId2" cstate="print">
            <a:grayscl/>
          </a:blip>
          <a:srcRect/>
          <a:stretch>
            <a:fillRect/>
          </a:stretch>
        </p:blipFill>
        <p:spPr bwMode="auto">
          <a:xfrm>
            <a:off x="3048000" y="838200"/>
            <a:ext cx="5714999"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0" y="1066800"/>
            <a:ext cx="3048000" cy="2308324"/>
          </a:xfrm>
          <a:prstGeom prst="rect">
            <a:avLst/>
          </a:prstGeom>
          <a:noFill/>
        </p:spPr>
        <p:txBody>
          <a:bodyPr wrap="square" rtlCol="0">
            <a:spAutoFit/>
          </a:bodyPr>
          <a:lstStyle/>
          <a:p>
            <a:r>
              <a:rPr lang="en-US" dirty="0"/>
              <a:t>F</a:t>
            </a:r>
            <a:r>
              <a:rPr lang="en-US" b="1" dirty="0"/>
              <a:t>IGURE 4: Social network of all originators in the procurement process - an illustration of the degree of interaction between the 272 distinct individuals taking part in the process. </a:t>
            </a:r>
            <a:endParaRPr lang="en-US" dirty="0"/>
          </a:p>
          <a:p>
            <a:endParaRPr lang="en-US" dirty="0"/>
          </a:p>
        </p:txBody>
      </p:sp>
    </p:spTree>
    <p:extLst>
      <p:ext uri="{BB962C8B-B14F-4D97-AF65-F5344CB8AC3E}">
        <p14:creationId xmlns:p14="http://schemas.microsoft.com/office/powerpoint/2010/main" val="872988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96200" cy="533400"/>
          </a:xfrm>
        </p:spPr>
        <p:txBody>
          <a:bodyPr/>
          <a:lstStyle/>
          <a:p>
            <a:r>
              <a:rPr lang="en-US" dirty="0" smtClean="0"/>
              <a:t>Social Network 2</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4" name="Footer Placeholder 3"/>
          <p:cNvSpPr>
            <a:spLocks noGrp="1"/>
          </p:cNvSpPr>
          <p:nvPr>
            <p:ph type="ftr" sz="quarter" idx="11"/>
          </p:nvPr>
        </p:nvSpPr>
        <p:spPr/>
        <p:txBody>
          <a:bodyPr/>
          <a:lstStyle/>
          <a:p>
            <a:pPr>
              <a:defRPr/>
            </a:pPr>
            <a:r>
              <a:rPr lang="en-US" smtClean="0">
                <a:solidFill>
                  <a:srgbClr val="000000"/>
                </a:solidFill>
              </a:rPr>
              <a:t>©  E. A. Stohr, 2012</a:t>
            </a:r>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44</a:t>
            </a:fld>
            <a:endParaRPr lang="en-US">
              <a:solidFill>
                <a:srgbClr val="000000"/>
              </a:solidFill>
            </a:endParaRPr>
          </a:p>
        </p:txBody>
      </p:sp>
      <p:pic>
        <p:nvPicPr>
          <p:cNvPr id="6" name="Picture 5" descr="social network HoW Release - GR equal size.PNG"/>
          <p:cNvPicPr/>
          <p:nvPr/>
        </p:nvPicPr>
        <p:blipFill>
          <a:blip r:embed="rId2" cstate="print">
            <a:grayscl/>
          </a:blip>
          <a:stretch>
            <a:fillRect/>
          </a:stretch>
        </p:blipFill>
        <p:spPr>
          <a:xfrm>
            <a:off x="3276600" y="990600"/>
            <a:ext cx="556260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57200" y="990600"/>
            <a:ext cx="2590800" cy="2862322"/>
          </a:xfrm>
          <a:prstGeom prst="rect">
            <a:avLst/>
          </a:prstGeom>
          <a:noFill/>
        </p:spPr>
        <p:txBody>
          <a:bodyPr wrap="square" rtlCol="0">
            <a:spAutoFit/>
          </a:bodyPr>
          <a:lstStyle/>
          <a:p>
            <a:r>
              <a:rPr lang="en-US" b="1" dirty="0"/>
              <a:t>FIGURE 5: Social network of 175 cases by three individuals violating SOD controls on </a:t>
            </a:r>
            <a:r>
              <a:rPr lang="en-US" b="1" i="1" dirty="0"/>
              <a:t>Release</a:t>
            </a:r>
            <a:r>
              <a:rPr lang="en-US" b="1" dirty="0"/>
              <a:t> and </a:t>
            </a:r>
            <a:r>
              <a:rPr lang="en-US" b="1" i="1" dirty="0"/>
              <a:t>GR</a:t>
            </a:r>
            <a:r>
              <a:rPr lang="en-US" b="1" dirty="0"/>
              <a:t> illustrating who else they interacted with while undertaking those transactions.</a:t>
            </a:r>
            <a:endParaRPr lang="en-US" dirty="0"/>
          </a:p>
          <a:p>
            <a:endParaRPr lang="en-US" dirty="0"/>
          </a:p>
        </p:txBody>
      </p:sp>
    </p:spTree>
    <p:extLst>
      <p:ext uri="{BB962C8B-B14F-4D97-AF65-F5344CB8AC3E}">
        <p14:creationId xmlns:p14="http://schemas.microsoft.com/office/powerpoint/2010/main" val="179402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96200" cy="533400"/>
          </a:xfrm>
        </p:spPr>
        <p:txBody>
          <a:bodyPr/>
          <a:lstStyle/>
          <a:p>
            <a:r>
              <a:rPr lang="en-US" dirty="0" smtClean="0"/>
              <a:t>Social Network 3</a:t>
            </a:r>
            <a:endParaRPr lang="en-US" dirty="0"/>
          </a:p>
        </p:txBody>
      </p:sp>
      <p:sp>
        <p:nvSpPr>
          <p:cNvPr id="3" name="Date Placeholder 2"/>
          <p:cNvSpPr>
            <a:spLocks noGrp="1"/>
          </p:cNvSpPr>
          <p:nvPr>
            <p:ph type="dt" sz="half" idx="10"/>
          </p:nvPr>
        </p:nvSpPr>
        <p:spPr/>
        <p:txBody>
          <a:bodyPr/>
          <a:lstStyle/>
          <a:p>
            <a:fld id="{E4F70B0C-80E8-4E4F-9161-F19B44AFB479}" type="datetime1">
              <a:rPr lang="en-US" smtClean="0">
                <a:solidFill>
                  <a:srgbClr val="000000"/>
                </a:solidFill>
              </a:rPr>
              <a:pPr/>
              <a:t>11/11/2017</a:t>
            </a:fld>
            <a:endParaRPr lang="en-US">
              <a:solidFill>
                <a:srgbClr val="000000"/>
              </a:solidFill>
            </a:endParaRPr>
          </a:p>
        </p:txBody>
      </p:sp>
      <p:sp>
        <p:nvSpPr>
          <p:cNvPr id="5" name="Slide Number Placeholder 4"/>
          <p:cNvSpPr>
            <a:spLocks noGrp="1"/>
          </p:cNvSpPr>
          <p:nvPr>
            <p:ph type="sldNum" sz="quarter" idx="12"/>
          </p:nvPr>
        </p:nvSpPr>
        <p:spPr/>
        <p:txBody>
          <a:bodyPr/>
          <a:lstStyle/>
          <a:p>
            <a:fld id="{AAFB2C09-5CDC-4C41-A5EB-2CB22F636F0F}" type="slidenum">
              <a:rPr lang="en-US" smtClean="0">
                <a:solidFill>
                  <a:srgbClr val="000000"/>
                </a:solidFill>
              </a:rPr>
              <a:pPr/>
              <a:t>45</a:t>
            </a:fld>
            <a:endParaRPr lang="en-US">
              <a:solidFill>
                <a:srgbClr val="000000"/>
              </a:solidFill>
            </a:endParaRPr>
          </a:p>
        </p:txBody>
      </p:sp>
      <p:pic>
        <p:nvPicPr>
          <p:cNvPr id="6" name="Picture 5"/>
          <p:cNvPicPr/>
          <p:nvPr/>
        </p:nvPicPr>
        <p:blipFill>
          <a:blip r:embed="rId2" cstate="print">
            <a:grayscl/>
          </a:blip>
          <a:srcRect l="4162" t="5534"/>
          <a:stretch>
            <a:fillRect/>
          </a:stretch>
        </p:blipFill>
        <p:spPr bwMode="auto">
          <a:xfrm>
            <a:off x="2850832" y="1295400"/>
            <a:ext cx="6140768" cy="4482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228600" y="1709678"/>
            <a:ext cx="2622232" cy="2862322"/>
          </a:xfrm>
          <a:prstGeom prst="rect">
            <a:avLst/>
          </a:prstGeom>
          <a:noFill/>
        </p:spPr>
        <p:txBody>
          <a:bodyPr wrap="square" rtlCol="0">
            <a:spAutoFit/>
          </a:bodyPr>
          <a:lstStyle/>
          <a:p>
            <a:r>
              <a:rPr lang="en-US" b="1" dirty="0"/>
              <a:t>FIGURE 6: Social network of the 742 cases without </a:t>
            </a:r>
            <a:r>
              <a:rPr lang="en-US" b="1" i="1" dirty="0"/>
              <a:t>Sign</a:t>
            </a:r>
            <a:r>
              <a:rPr lang="en-US" b="1" dirty="0"/>
              <a:t> and in violation of controls, illustrating which individuals were involved in those transactions and who else they interacted with. </a:t>
            </a:r>
            <a:endParaRPr lang="en-US" dirty="0"/>
          </a:p>
          <a:p>
            <a:endParaRPr lang="en-US" dirty="0"/>
          </a:p>
        </p:txBody>
      </p:sp>
    </p:spTree>
    <p:extLst>
      <p:ext uri="{BB962C8B-B14F-4D97-AF65-F5344CB8AC3E}">
        <p14:creationId xmlns:p14="http://schemas.microsoft.com/office/powerpoint/2010/main" val="24661680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468123D-AFFE-4A8D-8C33-54A667D9FFA6}" type="datetime1">
              <a:rPr lang="en-US" altLang="en-US" sz="1400" smtClean="0"/>
              <a:pPr/>
              <a:t>11/11/2017</a:t>
            </a:fld>
            <a:endParaRPr lang="en-US" altLang="en-US" sz="1400" smtClean="0"/>
          </a:p>
        </p:txBody>
      </p:sp>
      <p:sp>
        <p:nvSpPr>
          <p:cNvPr id="215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9623DBA-897F-47C8-BA93-5F9DA66AD7DE}" type="slidenum">
              <a:rPr lang="en-US" altLang="en-US" sz="1400" smtClean="0"/>
              <a:pPr/>
              <a:t>5</a:t>
            </a:fld>
            <a:endParaRPr lang="en-US" altLang="en-US" sz="1400" smtClean="0"/>
          </a:p>
        </p:txBody>
      </p:sp>
      <p:sp>
        <p:nvSpPr>
          <p:cNvPr id="21509" name="AutoShape 2"/>
          <p:cNvSpPr>
            <a:spLocks noChangeArrowheads="1"/>
          </p:cNvSpPr>
          <p:nvPr/>
        </p:nvSpPr>
        <p:spPr bwMode="auto">
          <a:xfrm>
            <a:off x="1612900" y="1524000"/>
            <a:ext cx="493713" cy="520700"/>
          </a:xfrm>
          <a:prstGeom prst="downArrow">
            <a:avLst>
              <a:gd name="adj1" fmla="val 50000"/>
              <a:gd name="adj2" fmla="val 43944"/>
            </a:avLst>
          </a:prstGeom>
          <a:solidFill>
            <a:srgbClr val="008000"/>
          </a:solidFill>
          <a:ln w="9525">
            <a:solidFill>
              <a:schemeClr val="tx1"/>
            </a:solidFill>
            <a:miter lim="800000"/>
            <a:headEnd/>
            <a:tailEnd/>
          </a:ln>
          <a:effectLst>
            <a:outerShdw dist="35921" dir="2700000" algn="ctr" rotWithShape="0">
              <a:schemeClr val="bg2"/>
            </a:outerShdw>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1510" name="Rectangle 3"/>
          <p:cNvSpPr>
            <a:spLocks noChangeArrowheads="1"/>
          </p:cNvSpPr>
          <p:nvPr/>
        </p:nvSpPr>
        <p:spPr bwMode="auto">
          <a:xfrm>
            <a:off x="4267200" y="990600"/>
            <a:ext cx="4648200" cy="1185863"/>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lIns="75749" tIns="37874" rIns="75749" bIns="37874" anchor="ctr"/>
          <a:lstStyle>
            <a:lvl1pPr defTabSz="757238">
              <a:defRPr sz="2400">
                <a:solidFill>
                  <a:schemeClr val="tx1"/>
                </a:solidFill>
                <a:latin typeface="Times New Roman" pitchFamily="18" charset="0"/>
              </a:defRPr>
            </a:lvl1pPr>
            <a:lvl2pPr marL="742950" indent="-285750" defTabSz="757238">
              <a:defRPr sz="2400">
                <a:solidFill>
                  <a:schemeClr val="tx1"/>
                </a:solidFill>
                <a:latin typeface="Times New Roman" pitchFamily="18" charset="0"/>
              </a:defRPr>
            </a:lvl2pPr>
            <a:lvl3pPr marL="1143000" indent="-228600" defTabSz="757238">
              <a:defRPr sz="2400">
                <a:solidFill>
                  <a:schemeClr val="tx1"/>
                </a:solidFill>
                <a:latin typeface="Times New Roman" pitchFamily="18" charset="0"/>
              </a:defRPr>
            </a:lvl3pPr>
            <a:lvl4pPr marL="1600200" indent="-228600" defTabSz="757238">
              <a:defRPr sz="2400">
                <a:solidFill>
                  <a:schemeClr val="tx1"/>
                </a:solidFill>
                <a:latin typeface="Times New Roman" pitchFamily="18" charset="0"/>
              </a:defRPr>
            </a:lvl4pPr>
            <a:lvl5pPr marL="2057400" indent="-228600" defTabSz="757238">
              <a:defRPr sz="2400">
                <a:solidFill>
                  <a:schemeClr val="tx1"/>
                </a:solidFill>
                <a:latin typeface="Times New Roman" pitchFamily="18" charset="0"/>
              </a:defRPr>
            </a:lvl5pPr>
            <a:lvl6pPr marL="2514600" indent="-228600" defTabSz="757238" eaLnBrk="0" fontAlgn="base" hangingPunct="0">
              <a:spcBef>
                <a:spcPct val="0"/>
              </a:spcBef>
              <a:spcAft>
                <a:spcPct val="0"/>
              </a:spcAft>
              <a:defRPr sz="2400">
                <a:solidFill>
                  <a:schemeClr val="tx1"/>
                </a:solidFill>
                <a:latin typeface="Times New Roman" pitchFamily="18" charset="0"/>
              </a:defRPr>
            </a:lvl6pPr>
            <a:lvl7pPr marL="2971800" indent="-228600" defTabSz="757238" eaLnBrk="0" fontAlgn="base" hangingPunct="0">
              <a:spcBef>
                <a:spcPct val="0"/>
              </a:spcBef>
              <a:spcAft>
                <a:spcPct val="0"/>
              </a:spcAft>
              <a:defRPr sz="2400">
                <a:solidFill>
                  <a:schemeClr val="tx1"/>
                </a:solidFill>
                <a:latin typeface="Times New Roman" pitchFamily="18" charset="0"/>
              </a:defRPr>
            </a:lvl7pPr>
            <a:lvl8pPr marL="3429000" indent="-228600" defTabSz="757238" eaLnBrk="0" fontAlgn="base" hangingPunct="0">
              <a:spcBef>
                <a:spcPct val="0"/>
              </a:spcBef>
              <a:spcAft>
                <a:spcPct val="0"/>
              </a:spcAft>
              <a:defRPr sz="2400">
                <a:solidFill>
                  <a:schemeClr val="tx1"/>
                </a:solidFill>
                <a:latin typeface="Times New Roman" pitchFamily="18" charset="0"/>
              </a:defRPr>
            </a:lvl8pPr>
            <a:lvl9pPr marL="3886200" indent="-228600" defTabSz="757238" eaLnBrk="0" fontAlgn="base" hangingPunct="0">
              <a:spcBef>
                <a:spcPct val="0"/>
              </a:spcBef>
              <a:spcAft>
                <a:spcPct val="0"/>
              </a:spcAft>
              <a:defRPr sz="2400">
                <a:solidFill>
                  <a:schemeClr val="tx1"/>
                </a:solidFill>
                <a:latin typeface="Times New Roman" pitchFamily="18" charset="0"/>
              </a:defRPr>
            </a:lvl9pPr>
          </a:lstStyle>
          <a:p>
            <a:r>
              <a:rPr lang="de-DE" altLang="en-US" sz="2000" b="1">
                <a:latin typeface="Tahoma" pitchFamily="34" charset="0"/>
              </a:rPr>
              <a:t>Targets</a:t>
            </a:r>
            <a:endParaRPr lang="de-DE" altLang="en-US" sz="2000">
              <a:latin typeface="Tahoma" pitchFamily="34" charset="0"/>
            </a:endParaRPr>
          </a:p>
          <a:p>
            <a:pPr>
              <a:buFontTx/>
              <a:buChar char="•"/>
            </a:pPr>
            <a:r>
              <a:rPr lang="de-DE" altLang="en-US" sz="2000">
                <a:latin typeface="Tahoma" pitchFamily="34" charset="0"/>
              </a:rPr>
              <a:t> Maximum cycle time</a:t>
            </a:r>
          </a:p>
          <a:p>
            <a:pPr>
              <a:buFontTx/>
              <a:buChar char="•"/>
            </a:pPr>
            <a:r>
              <a:rPr lang="de-DE" altLang="en-US" sz="2000">
                <a:latin typeface="Tahoma" pitchFamily="34" charset="0"/>
              </a:rPr>
              <a:t> Average activity times</a:t>
            </a:r>
          </a:p>
          <a:p>
            <a:r>
              <a:rPr lang="de-DE" altLang="en-US" sz="2000">
                <a:latin typeface="Tahoma" pitchFamily="34" charset="0"/>
              </a:rPr>
              <a:t> ...</a:t>
            </a:r>
          </a:p>
        </p:txBody>
      </p:sp>
      <p:sp>
        <p:nvSpPr>
          <p:cNvPr id="21511" name="Rectangle 4"/>
          <p:cNvSpPr>
            <a:spLocks noChangeArrowheads="1"/>
          </p:cNvSpPr>
          <p:nvPr/>
        </p:nvSpPr>
        <p:spPr bwMode="auto">
          <a:xfrm>
            <a:off x="411163" y="914400"/>
            <a:ext cx="3017837" cy="6096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lIns="75749" tIns="37874" rIns="75749" bIns="37874" anchor="ctr"/>
          <a:lstStyle>
            <a:lvl1pPr defTabSz="757238">
              <a:defRPr sz="2400">
                <a:solidFill>
                  <a:schemeClr val="tx1"/>
                </a:solidFill>
                <a:latin typeface="Times New Roman" pitchFamily="18" charset="0"/>
              </a:defRPr>
            </a:lvl1pPr>
            <a:lvl2pPr marL="742950" indent="-285750" defTabSz="757238">
              <a:defRPr sz="2400">
                <a:solidFill>
                  <a:schemeClr val="tx1"/>
                </a:solidFill>
                <a:latin typeface="Times New Roman" pitchFamily="18" charset="0"/>
              </a:defRPr>
            </a:lvl2pPr>
            <a:lvl3pPr marL="1143000" indent="-228600" defTabSz="757238">
              <a:defRPr sz="2400">
                <a:solidFill>
                  <a:schemeClr val="tx1"/>
                </a:solidFill>
                <a:latin typeface="Times New Roman" pitchFamily="18" charset="0"/>
              </a:defRPr>
            </a:lvl3pPr>
            <a:lvl4pPr marL="1600200" indent="-228600" defTabSz="757238">
              <a:defRPr sz="2400">
                <a:solidFill>
                  <a:schemeClr val="tx1"/>
                </a:solidFill>
                <a:latin typeface="Times New Roman" pitchFamily="18" charset="0"/>
              </a:defRPr>
            </a:lvl4pPr>
            <a:lvl5pPr marL="2057400" indent="-228600" defTabSz="757238">
              <a:defRPr sz="2400">
                <a:solidFill>
                  <a:schemeClr val="tx1"/>
                </a:solidFill>
                <a:latin typeface="Times New Roman" pitchFamily="18" charset="0"/>
              </a:defRPr>
            </a:lvl5pPr>
            <a:lvl6pPr marL="2514600" indent="-228600" defTabSz="757238" eaLnBrk="0" fontAlgn="base" hangingPunct="0">
              <a:spcBef>
                <a:spcPct val="0"/>
              </a:spcBef>
              <a:spcAft>
                <a:spcPct val="0"/>
              </a:spcAft>
              <a:defRPr sz="2400">
                <a:solidFill>
                  <a:schemeClr val="tx1"/>
                </a:solidFill>
                <a:latin typeface="Times New Roman" pitchFamily="18" charset="0"/>
              </a:defRPr>
            </a:lvl6pPr>
            <a:lvl7pPr marL="2971800" indent="-228600" defTabSz="757238" eaLnBrk="0" fontAlgn="base" hangingPunct="0">
              <a:spcBef>
                <a:spcPct val="0"/>
              </a:spcBef>
              <a:spcAft>
                <a:spcPct val="0"/>
              </a:spcAft>
              <a:defRPr sz="2400">
                <a:solidFill>
                  <a:schemeClr val="tx1"/>
                </a:solidFill>
                <a:latin typeface="Times New Roman" pitchFamily="18" charset="0"/>
              </a:defRPr>
            </a:lvl7pPr>
            <a:lvl8pPr marL="3429000" indent="-228600" defTabSz="757238" eaLnBrk="0" fontAlgn="base" hangingPunct="0">
              <a:spcBef>
                <a:spcPct val="0"/>
              </a:spcBef>
              <a:spcAft>
                <a:spcPct val="0"/>
              </a:spcAft>
              <a:defRPr sz="2400">
                <a:solidFill>
                  <a:schemeClr val="tx1"/>
                </a:solidFill>
                <a:latin typeface="Times New Roman" pitchFamily="18" charset="0"/>
              </a:defRPr>
            </a:lvl8pPr>
            <a:lvl9pPr marL="3886200" indent="-228600" defTabSz="757238" eaLnBrk="0" fontAlgn="base" hangingPunct="0">
              <a:spcBef>
                <a:spcPct val="0"/>
              </a:spcBef>
              <a:spcAft>
                <a:spcPct val="0"/>
              </a:spcAft>
              <a:defRPr sz="2400">
                <a:solidFill>
                  <a:schemeClr val="tx1"/>
                </a:solidFill>
                <a:latin typeface="Times New Roman" pitchFamily="18" charset="0"/>
              </a:defRPr>
            </a:lvl9pPr>
          </a:lstStyle>
          <a:p>
            <a:pPr algn="ctr"/>
            <a:r>
              <a:rPr lang="de-DE" altLang="en-US">
                <a:latin typeface="Tahoma" pitchFamily="34" charset="0"/>
              </a:rPr>
              <a:t>Order Entry Process</a:t>
            </a:r>
          </a:p>
        </p:txBody>
      </p:sp>
      <p:sp>
        <p:nvSpPr>
          <p:cNvPr id="21512" name="Rectangle 5"/>
          <p:cNvSpPr>
            <a:spLocks noChangeArrowheads="1"/>
          </p:cNvSpPr>
          <p:nvPr/>
        </p:nvSpPr>
        <p:spPr bwMode="auto">
          <a:xfrm>
            <a:off x="334963" y="2090738"/>
            <a:ext cx="3017837" cy="8048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lIns="75749" tIns="37874" rIns="75749" bIns="37874" anchor="ctr"/>
          <a:lstStyle>
            <a:lvl1pPr defTabSz="757238">
              <a:defRPr sz="2400">
                <a:solidFill>
                  <a:schemeClr val="tx1"/>
                </a:solidFill>
                <a:latin typeface="Times New Roman" pitchFamily="18" charset="0"/>
              </a:defRPr>
            </a:lvl1pPr>
            <a:lvl2pPr marL="742950" indent="-285750" defTabSz="757238">
              <a:defRPr sz="2400">
                <a:solidFill>
                  <a:schemeClr val="tx1"/>
                </a:solidFill>
                <a:latin typeface="Times New Roman" pitchFamily="18" charset="0"/>
              </a:defRPr>
            </a:lvl2pPr>
            <a:lvl3pPr marL="1143000" indent="-228600" defTabSz="757238">
              <a:defRPr sz="2400">
                <a:solidFill>
                  <a:schemeClr val="tx1"/>
                </a:solidFill>
                <a:latin typeface="Times New Roman" pitchFamily="18" charset="0"/>
              </a:defRPr>
            </a:lvl3pPr>
            <a:lvl4pPr marL="1600200" indent="-228600" defTabSz="757238">
              <a:defRPr sz="2400">
                <a:solidFill>
                  <a:schemeClr val="tx1"/>
                </a:solidFill>
                <a:latin typeface="Times New Roman" pitchFamily="18" charset="0"/>
              </a:defRPr>
            </a:lvl4pPr>
            <a:lvl5pPr marL="2057400" indent="-228600" defTabSz="757238">
              <a:defRPr sz="2400">
                <a:solidFill>
                  <a:schemeClr val="tx1"/>
                </a:solidFill>
                <a:latin typeface="Times New Roman" pitchFamily="18" charset="0"/>
              </a:defRPr>
            </a:lvl5pPr>
            <a:lvl6pPr marL="2514600" indent="-228600" defTabSz="757238" eaLnBrk="0" fontAlgn="base" hangingPunct="0">
              <a:spcBef>
                <a:spcPct val="0"/>
              </a:spcBef>
              <a:spcAft>
                <a:spcPct val="0"/>
              </a:spcAft>
              <a:defRPr sz="2400">
                <a:solidFill>
                  <a:schemeClr val="tx1"/>
                </a:solidFill>
                <a:latin typeface="Times New Roman" pitchFamily="18" charset="0"/>
              </a:defRPr>
            </a:lvl6pPr>
            <a:lvl7pPr marL="2971800" indent="-228600" defTabSz="757238" eaLnBrk="0" fontAlgn="base" hangingPunct="0">
              <a:spcBef>
                <a:spcPct val="0"/>
              </a:spcBef>
              <a:spcAft>
                <a:spcPct val="0"/>
              </a:spcAft>
              <a:defRPr sz="2400">
                <a:solidFill>
                  <a:schemeClr val="tx1"/>
                </a:solidFill>
                <a:latin typeface="Times New Roman" pitchFamily="18" charset="0"/>
              </a:defRPr>
            </a:lvl7pPr>
            <a:lvl8pPr marL="3429000" indent="-228600" defTabSz="757238" eaLnBrk="0" fontAlgn="base" hangingPunct="0">
              <a:spcBef>
                <a:spcPct val="0"/>
              </a:spcBef>
              <a:spcAft>
                <a:spcPct val="0"/>
              </a:spcAft>
              <a:defRPr sz="2400">
                <a:solidFill>
                  <a:schemeClr val="tx1"/>
                </a:solidFill>
                <a:latin typeface="Times New Roman" pitchFamily="18" charset="0"/>
              </a:defRPr>
            </a:lvl8pPr>
            <a:lvl9pPr marL="3886200" indent="-228600" defTabSz="757238" eaLnBrk="0" fontAlgn="base" hangingPunct="0">
              <a:spcBef>
                <a:spcPct val="0"/>
              </a:spcBef>
              <a:spcAft>
                <a:spcPct val="0"/>
              </a:spcAft>
              <a:defRPr sz="2400">
                <a:solidFill>
                  <a:schemeClr val="tx1"/>
                </a:solidFill>
                <a:latin typeface="Times New Roman" pitchFamily="18" charset="0"/>
              </a:defRPr>
            </a:lvl9pPr>
          </a:lstStyle>
          <a:p>
            <a:pPr algn="ctr"/>
            <a:r>
              <a:rPr lang="de-DE" altLang="en-US">
                <a:latin typeface="Tahoma" pitchFamily="34" charset="0"/>
              </a:rPr>
              <a:t>Order Instance</a:t>
            </a:r>
            <a:br>
              <a:rPr lang="de-DE" altLang="en-US">
                <a:latin typeface="Tahoma" pitchFamily="34" charset="0"/>
              </a:rPr>
            </a:br>
            <a:r>
              <a:rPr lang="de-DE" altLang="en-US">
                <a:latin typeface="Tahoma" pitchFamily="34" charset="0"/>
              </a:rPr>
              <a:t>(Order # 4711)</a:t>
            </a:r>
          </a:p>
        </p:txBody>
      </p:sp>
      <p:sp>
        <p:nvSpPr>
          <p:cNvPr id="21513" name="Text Box 6"/>
          <p:cNvSpPr>
            <a:spLocks noGrp="1" noChangeArrowheads="1"/>
          </p:cNvSpPr>
          <p:nvPr>
            <p:ph type="title"/>
          </p:nvPr>
        </p:nvSpPr>
        <p:spPr>
          <a:noFill/>
        </p:spPr>
        <p:txBody>
          <a:bodyPr/>
          <a:lstStyle/>
          <a:p>
            <a:pPr>
              <a:spcBef>
                <a:spcPct val="50000"/>
              </a:spcBef>
            </a:pPr>
            <a:r>
              <a:rPr lang="en-US" altLang="en-US" b="1" dirty="0" smtClean="0">
                <a:latin typeface="Book Antiqua" pitchFamily="18" charset="0"/>
              </a:rPr>
              <a:t>Business Process Monitoring</a:t>
            </a:r>
          </a:p>
        </p:txBody>
      </p:sp>
      <p:sp>
        <p:nvSpPr>
          <p:cNvPr id="21514" name="Rectangle 7"/>
          <p:cNvSpPr>
            <a:spLocks noChangeArrowheads="1"/>
          </p:cNvSpPr>
          <p:nvPr/>
        </p:nvSpPr>
        <p:spPr bwMode="auto">
          <a:xfrm>
            <a:off x="1951038" y="3048000"/>
            <a:ext cx="665956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de-DE" altLang="en-US" sz="2000" b="1">
                <a:latin typeface="Tahoma" pitchFamily="34" charset="0"/>
              </a:rPr>
              <a:t>Workflow Log</a:t>
            </a:r>
            <a:endParaRPr lang="de-DE" altLang="en-US" sz="2000">
              <a:latin typeface="Tahoma" pitchFamily="34" charset="0"/>
            </a:endParaRPr>
          </a:p>
          <a:p>
            <a:r>
              <a:rPr lang="de-DE" altLang="en-US" sz="2000">
                <a:latin typeface="Tahoma" pitchFamily="34" charset="0"/>
              </a:rPr>
              <a:t>Process [4711] started [2000-07-31 13:15] by [CC agent]</a:t>
            </a:r>
          </a:p>
          <a:p>
            <a:r>
              <a:rPr lang="de-DE" altLang="en-US" sz="2000">
                <a:latin typeface="Tahoma" pitchFamily="34" charset="0"/>
              </a:rPr>
              <a:t>Activity [1] ready [2000-07-31 -13:15]</a:t>
            </a:r>
          </a:p>
          <a:p>
            <a:r>
              <a:rPr lang="de-DE" altLang="en-US" sz="2000">
                <a:latin typeface="Tahoma" pitchFamily="34" charset="0"/>
              </a:rPr>
              <a:t>Activity [1] started [2000-07-31 -13:17] by [CC agent]</a:t>
            </a:r>
          </a:p>
          <a:p>
            <a:r>
              <a:rPr lang="de-DE" altLang="en-US" sz="2000">
                <a:latin typeface="Tahoma" pitchFamily="34" charset="0"/>
              </a:rPr>
              <a:t>Activity [1] completed [2000-07-31 -13:31] by [CC agent]</a:t>
            </a:r>
          </a:p>
          <a:p>
            <a:r>
              <a:rPr lang="de-DE" altLang="en-US" sz="2000">
                <a:latin typeface="Tahoma" pitchFamily="34" charset="0"/>
              </a:rPr>
              <a:t>Activity [2] ready [2000-07-31 -13:32]</a:t>
            </a:r>
          </a:p>
          <a:p>
            <a:r>
              <a:rPr lang="de-DE" altLang="en-US" sz="2000">
                <a:latin typeface="Tahoma" pitchFamily="34" charset="0"/>
              </a:rPr>
              <a:t>Activity [2] started [2000-07-31 -13:40] by [5121]</a:t>
            </a:r>
          </a:p>
          <a:p>
            <a:r>
              <a:rPr lang="de-DE" altLang="en-US" sz="2000">
                <a:latin typeface="Tahoma" pitchFamily="34" charset="0"/>
              </a:rPr>
              <a:t>Activity [2] completed [2000-07-31 -14:05] by [5121]</a:t>
            </a:r>
          </a:p>
          <a:p>
            <a:r>
              <a:rPr lang="de-DE" altLang="en-US" sz="2000">
                <a:latin typeface="Tahoma" pitchFamily="34" charset="0"/>
              </a:rPr>
              <a:t>Process [4711] finished [2000-07-31 -14:06]</a:t>
            </a:r>
          </a:p>
          <a:p>
            <a:r>
              <a:rPr lang="de-DE" altLang="en-US" sz="2000">
                <a:latin typeface="Tahoma" pitchFamily="34" charset="0"/>
              </a:rPr>
              <a:t>……..</a:t>
            </a:r>
          </a:p>
        </p:txBody>
      </p:sp>
      <p:sp>
        <p:nvSpPr>
          <p:cNvPr id="21515" name="AutoShape 8"/>
          <p:cNvSpPr>
            <a:spLocks/>
          </p:cNvSpPr>
          <p:nvPr/>
        </p:nvSpPr>
        <p:spPr bwMode="auto">
          <a:xfrm>
            <a:off x="1752600" y="4800600"/>
            <a:ext cx="228600" cy="381000"/>
          </a:xfrm>
          <a:prstGeom prst="leftBrace">
            <a:avLst>
              <a:gd name="adj1" fmla="val 13889"/>
              <a:gd name="adj2" fmla="val 50000"/>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1516" name="Text Box 9"/>
          <p:cNvSpPr txBox="1">
            <a:spLocks noChangeArrowheads="1"/>
          </p:cNvSpPr>
          <p:nvPr/>
        </p:nvSpPr>
        <p:spPr bwMode="auto">
          <a:xfrm>
            <a:off x="4495800" y="2514600"/>
            <a:ext cx="419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1800">
                <a:latin typeface="Book Antiqua" pitchFamily="18" charset="0"/>
              </a:rPr>
              <a:t>(Example from Michael zur Muehlen)</a:t>
            </a:r>
            <a:endParaRPr lang="en-US" altLang="en-US" sz="1200">
              <a:latin typeface="Book Antiqua" pitchFamily="18" charset="0"/>
            </a:endParaRPr>
          </a:p>
        </p:txBody>
      </p:sp>
      <p:sp>
        <p:nvSpPr>
          <p:cNvPr id="21517" name="AutoShape 10"/>
          <p:cNvSpPr>
            <a:spLocks/>
          </p:cNvSpPr>
          <p:nvPr/>
        </p:nvSpPr>
        <p:spPr bwMode="auto">
          <a:xfrm>
            <a:off x="1752600" y="4038600"/>
            <a:ext cx="228600" cy="609600"/>
          </a:xfrm>
          <a:prstGeom prst="leftBrace">
            <a:avLst>
              <a:gd name="adj1" fmla="val 22222"/>
              <a:gd name="adj2" fmla="val 50000"/>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1518" name="AutoShape 11"/>
          <p:cNvSpPr>
            <a:spLocks/>
          </p:cNvSpPr>
          <p:nvPr/>
        </p:nvSpPr>
        <p:spPr bwMode="auto">
          <a:xfrm>
            <a:off x="914400" y="3505200"/>
            <a:ext cx="533400" cy="2286000"/>
          </a:xfrm>
          <a:prstGeom prst="leftBrace">
            <a:avLst>
              <a:gd name="adj1" fmla="val 35714"/>
              <a:gd name="adj2" fmla="val 50000"/>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1519" name="Oval 12"/>
          <p:cNvSpPr>
            <a:spLocks noChangeArrowheads="1"/>
          </p:cNvSpPr>
          <p:nvPr/>
        </p:nvSpPr>
        <p:spPr bwMode="auto">
          <a:xfrm>
            <a:off x="1371600" y="4843463"/>
            <a:ext cx="304800" cy="3048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1</a:t>
            </a:r>
            <a:endParaRPr lang="en-US" altLang="en-US" b="1"/>
          </a:p>
        </p:txBody>
      </p:sp>
      <p:sp>
        <p:nvSpPr>
          <p:cNvPr id="21520" name="Oval 13"/>
          <p:cNvSpPr>
            <a:spLocks noChangeArrowheads="1"/>
          </p:cNvSpPr>
          <p:nvPr/>
        </p:nvSpPr>
        <p:spPr bwMode="auto">
          <a:xfrm>
            <a:off x="1371600" y="4191000"/>
            <a:ext cx="304800" cy="3048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2</a:t>
            </a:r>
            <a:endParaRPr lang="en-US" altLang="en-US" b="1">
              <a:solidFill>
                <a:schemeClr val="accent2"/>
              </a:solidFill>
            </a:endParaRPr>
          </a:p>
        </p:txBody>
      </p:sp>
      <p:sp>
        <p:nvSpPr>
          <p:cNvPr id="21521" name="Oval 14"/>
          <p:cNvSpPr>
            <a:spLocks noChangeArrowheads="1"/>
          </p:cNvSpPr>
          <p:nvPr/>
        </p:nvSpPr>
        <p:spPr bwMode="auto">
          <a:xfrm>
            <a:off x="533400" y="4495800"/>
            <a:ext cx="304800" cy="304800"/>
          </a:xfrm>
          <a:prstGeom prst="ellipse">
            <a:avLst/>
          </a:pr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3</a:t>
            </a:r>
            <a:endParaRPr lang="en-US" altLang="en-US" b="1">
              <a:solidFill>
                <a:schemeClr val="accent2"/>
              </a:solidFill>
            </a:endParaRPr>
          </a:p>
        </p:txBody>
      </p:sp>
      <p:sp>
        <p:nvSpPr>
          <p:cNvPr id="21522" name="Oval 15"/>
          <p:cNvSpPr>
            <a:spLocks noChangeArrowheads="1"/>
          </p:cNvSpPr>
          <p:nvPr/>
        </p:nvSpPr>
        <p:spPr bwMode="auto">
          <a:xfrm>
            <a:off x="914400" y="6172200"/>
            <a:ext cx="304800" cy="304800"/>
          </a:xfrm>
          <a:prstGeom prst="ellipse">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1</a:t>
            </a:r>
            <a:endParaRPr lang="en-US" altLang="en-US" b="1">
              <a:solidFill>
                <a:schemeClr val="accent2"/>
              </a:solidFill>
            </a:endParaRPr>
          </a:p>
        </p:txBody>
      </p:sp>
      <p:sp>
        <p:nvSpPr>
          <p:cNvPr id="21523" name="Text Box 16"/>
          <p:cNvSpPr txBox="1">
            <a:spLocks noChangeArrowheads="1"/>
          </p:cNvSpPr>
          <p:nvPr/>
        </p:nvSpPr>
        <p:spPr bwMode="auto">
          <a:xfrm>
            <a:off x="1219200" y="60960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solidFill>
                  <a:schemeClr val="accent2"/>
                </a:solidFill>
              </a:rPr>
              <a:t>Idle time</a:t>
            </a:r>
          </a:p>
        </p:txBody>
      </p:sp>
      <p:sp>
        <p:nvSpPr>
          <p:cNvPr id="21524" name="Oval 17"/>
          <p:cNvSpPr>
            <a:spLocks noChangeArrowheads="1"/>
          </p:cNvSpPr>
          <p:nvPr/>
        </p:nvSpPr>
        <p:spPr bwMode="auto">
          <a:xfrm>
            <a:off x="3048000" y="6172200"/>
            <a:ext cx="304800" cy="304800"/>
          </a:xfrm>
          <a:prstGeom prst="ellipse">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2</a:t>
            </a:r>
            <a:endParaRPr lang="en-US" altLang="en-US" b="1">
              <a:solidFill>
                <a:schemeClr val="accent2"/>
              </a:solidFill>
            </a:endParaRPr>
          </a:p>
        </p:txBody>
      </p:sp>
      <p:sp>
        <p:nvSpPr>
          <p:cNvPr id="21525" name="Text Box 18"/>
          <p:cNvSpPr txBox="1">
            <a:spLocks noChangeArrowheads="1"/>
          </p:cNvSpPr>
          <p:nvPr/>
        </p:nvSpPr>
        <p:spPr bwMode="auto">
          <a:xfrm>
            <a:off x="3352800" y="6096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solidFill>
                  <a:schemeClr val="accent2"/>
                </a:solidFill>
              </a:rPr>
              <a:t>Processing time</a:t>
            </a:r>
          </a:p>
        </p:txBody>
      </p:sp>
      <p:sp>
        <p:nvSpPr>
          <p:cNvPr id="21526" name="Oval 19"/>
          <p:cNvSpPr>
            <a:spLocks noChangeArrowheads="1"/>
          </p:cNvSpPr>
          <p:nvPr/>
        </p:nvSpPr>
        <p:spPr bwMode="auto">
          <a:xfrm>
            <a:off x="6019800" y="6172200"/>
            <a:ext cx="304800" cy="304800"/>
          </a:xfrm>
          <a:prstGeom prst="ellipse">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b="1">
                <a:solidFill>
                  <a:schemeClr val="accent2"/>
                </a:solidFill>
              </a:rPr>
              <a:t>3</a:t>
            </a:r>
            <a:endParaRPr lang="en-US" altLang="en-US" b="1">
              <a:solidFill>
                <a:schemeClr val="accent2"/>
              </a:solidFill>
            </a:endParaRPr>
          </a:p>
        </p:txBody>
      </p:sp>
      <p:sp>
        <p:nvSpPr>
          <p:cNvPr id="21527" name="Text Box 20"/>
          <p:cNvSpPr txBox="1">
            <a:spLocks noChangeArrowheads="1"/>
          </p:cNvSpPr>
          <p:nvPr/>
        </p:nvSpPr>
        <p:spPr bwMode="auto">
          <a:xfrm>
            <a:off x="6324600" y="6096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a:solidFill>
                  <a:schemeClr val="accent2"/>
                </a:solidFill>
              </a:rPr>
              <a:t>Cycle time</a:t>
            </a:r>
          </a:p>
        </p:txBody>
      </p:sp>
      <p:sp>
        <p:nvSpPr>
          <p:cNvPr id="21528" name="Line 21"/>
          <p:cNvSpPr>
            <a:spLocks noChangeShapeType="1"/>
          </p:cNvSpPr>
          <p:nvPr/>
        </p:nvSpPr>
        <p:spPr bwMode="auto">
          <a:xfrm>
            <a:off x="3581400" y="990600"/>
            <a:ext cx="533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9" name="Line 22"/>
          <p:cNvSpPr>
            <a:spLocks noChangeShapeType="1"/>
          </p:cNvSpPr>
          <p:nvPr/>
        </p:nvSpPr>
        <p:spPr bwMode="auto">
          <a:xfrm flipH="1" flipV="1">
            <a:off x="3505200" y="1524000"/>
            <a:ext cx="685800" cy="609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114939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A83EC5C-53FC-4B2F-B943-76591622C9E6}" type="datetime1">
              <a:rPr lang="en-US" altLang="en-US" sz="1400" smtClean="0"/>
              <a:pPr/>
              <a:t>11/11/2017</a:t>
            </a:fld>
            <a:endParaRPr lang="en-US" altLang="en-US" sz="1400" smtClean="0"/>
          </a:p>
        </p:txBody>
      </p:sp>
      <p:sp>
        <p:nvSpPr>
          <p:cNvPr id="225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B885580-805E-4D4A-805A-9F1D2EAB7B42}" type="slidenum">
              <a:rPr lang="en-US" altLang="en-US" sz="1400" smtClean="0"/>
              <a:pPr/>
              <a:t>6</a:t>
            </a:fld>
            <a:endParaRPr lang="en-US" altLang="en-US" sz="1400" smtClean="0"/>
          </a:p>
        </p:txBody>
      </p:sp>
      <p:sp>
        <p:nvSpPr>
          <p:cNvPr id="22533" name="Rectangle 2"/>
          <p:cNvSpPr>
            <a:spLocks noGrp="1" noChangeArrowheads="1"/>
          </p:cNvSpPr>
          <p:nvPr>
            <p:ph type="title"/>
          </p:nvPr>
        </p:nvSpPr>
        <p:spPr/>
        <p:txBody>
          <a:bodyPr/>
          <a:lstStyle/>
          <a:p>
            <a:endParaRPr lang="en-US" altLang="en-US" smtClean="0"/>
          </a:p>
        </p:txBody>
      </p:sp>
      <p:sp>
        <p:nvSpPr>
          <p:cNvPr id="22534" name="Rectangle 3"/>
          <p:cNvSpPr>
            <a:spLocks noChangeArrowheads="1"/>
          </p:cNvSpPr>
          <p:nvPr/>
        </p:nvSpPr>
        <p:spPr bwMode="auto">
          <a:xfrm>
            <a:off x="1833563" y="1447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pic>
        <p:nvPicPr>
          <p:cNvPr id="22535" name="Picture 4"/>
          <p:cNvPicPr>
            <a:picLocks noChangeAspect="1" noChangeArrowheads="1"/>
          </p:cNvPicPr>
          <p:nvPr/>
        </p:nvPicPr>
        <p:blipFill>
          <a:blip r:embed="rId3">
            <a:extLst>
              <a:ext uri="{28A0092B-C50C-407E-A947-70E740481C1C}">
                <a14:useLocalDpi xmlns:a14="http://schemas.microsoft.com/office/drawing/2010/main" val="0"/>
              </a:ext>
            </a:extLst>
          </a:blip>
          <a:srcRect b="3703"/>
          <a:stretch>
            <a:fillRect/>
          </a:stretch>
        </p:blipFill>
        <p:spPr bwMode="auto">
          <a:xfrm>
            <a:off x="87313" y="0"/>
            <a:ext cx="8915400" cy="660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 Box 5"/>
          <p:cNvSpPr txBox="1">
            <a:spLocks noChangeArrowheads="1"/>
          </p:cNvSpPr>
          <p:nvPr/>
        </p:nvSpPr>
        <p:spPr bwMode="auto">
          <a:xfrm>
            <a:off x="1143000" y="38100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3600" b="1" dirty="0">
                <a:solidFill>
                  <a:srgbClr val="993300"/>
                </a:solidFill>
              </a:rPr>
              <a:t>Monitoring Work Queues in Real Time</a:t>
            </a:r>
            <a:endParaRPr lang="en-US" altLang="en-US" sz="3600" dirty="0">
              <a:solidFill>
                <a:srgbClr val="993300"/>
              </a:solidFill>
            </a:endParaRPr>
          </a:p>
        </p:txBody>
      </p:sp>
    </p:spTree>
    <p:extLst>
      <p:ext uri="{BB962C8B-B14F-4D97-AF65-F5344CB8AC3E}">
        <p14:creationId xmlns:p14="http://schemas.microsoft.com/office/powerpoint/2010/main" val="3101409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A5F0E26A-97F9-4E14-AD34-C5C39AE6FE74}" type="datetime1">
              <a:rPr lang="en-US" altLang="en-US" sz="1400" smtClean="0"/>
              <a:pPr/>
              <a:t>11/11/2017</a:t>
            </a:fld>
            <a:endParaRPr lang="en-US" altLang="en-US" sz="1400" smtClean="0"/>
          </a:p>
        </p:txBody>
      </p:sp>
      <p:sp>
        <p:nvSpPr>
          <p:cNvPr id="235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E310B5F-5EBE-4C30-8F0D-04C41748A027}" type="slidenum">
              <a:rPr lang="en-US" altLang="en-US" sz="1400" smtClean="0"/>
              <a:pPr/>
              <a:t>7</a:t>
            </a:fld>
            <a:endParaRPr lang="en-US" altLang="en-US" sz="1400" smtClean="0"/>
          </a:p>
        </p:txBody>
      </p:sp>
      <p:sp>
        <p:nvSpPr>
          <p:cNvPr id="23557" name="Rectangle 2"/>
          <p:cNvSpPr>
            <a:spLocks noGrp="1" noChangeArrowheads="1"/>
          </p:cNvSpPr>
          <p:nvPr>
            <p:ph type="title"/>
          </p:nvPr>
        </p:nvSpPr>
        <p:spPr/>
        <p:txBody>
          <a:bodyPr/>
          <a:lstStyle/>
          <a:p>
            <a:r>
              <a:rPr lang="en-US" altLang="en-US" b="1" dirty="0" smtClean="0"/>
              <a:t>Process Improvement</a:t>
            </a:r>
          </a:p>
        </p:txBody>
      </p:sp>
      <p:graphicFrame>
        <p:nvGraphicFramePr>
          <p:cNvPr id="23558" name="Object 3"/>
          <p:cNvGraphicFramePr>
            <a:graphicFrameLocks noChangeAspect="1"/>
          </p:cNvGraphicFramePr>
          <p:nvPr/>
        </p:nvGraphicFramePr>
        <p:xfrm>
          <a:off x="381000" y="728663"/>
          <a:ext cx="8153400" cy="5891212"/>
        </p:xfrm>
        <a:graphic>
          <a:graphicData uri="http://schemas.openxmlformats.org/presentationml/2006/ole">
            <mc:AlternateContent xmlns:mc="http://schemas.openxmlformats.org/markup-compatibility/2006">
              <mc:Choice xmlns:v="urn:schemas-microsoft-com:vml" Requires="v">
                <p:oleObj spid="_x0000_s2106" name="Image" r:id="rId4" imgW="8736508" imgH="6311111" progId="Photoshop.Image.6">
                  <p:embed/>
                </p:oleObj>
              </mc:Choice>
              <mc:Fallback>
                <p:oleObj name="Image" r:id="rId4" imgW="8736508" imgH="6311111"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728663"/>
                        <a:ext cx="8153400" cy="589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9" name="Text Box 4"/>
          <p:cNvSpPr txBox="1">
            <a:spLocks noChangeArrowheads="1"/>
          </p:cNvSpPr>
          <p:nvPr/>
        </p:nvSpPr>
        <p:spPr bwMode="auto">
          <a:xfrm>
            <a:off x="4343400" y="5257800"/>
            <a:ext cx="3810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1600">
                <a:latin typeface="Book Antiqua" pitchFamily="18" charset="0"/>
              </a:rPr>
              <a:t>(Example from Michael zur Muehlen)</a:t>
            </a:r>
          </a:p>
        </p:txBody>
      </p:sp>
    </p:spTree>
    <p:extLst>
      <p:ext uri="{BB962C8B-B14F-4D97-AF65-F5344CB8AC3E}">
        <p14:creationId xmlns:p14="http://schemas.microsoft.com/office/powerpoint/2010/main" val="3422160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B57312BC-1C7A-4D48-B4F7-1692860F7D11}" type="datetime1">
              <a:rPr lang="en-US" altLang="en-US" sz="1400" smtClean="0"/>
              <a:pPr/>
              <a:t>11/11/2017</a:t>
            </a:fld>
            <a:endParaRPr lang="en-US" altLang="en-US" sz="1400" smtClean="0"/>
          </a:p>
        </p:txBody>
      </p:sp>
      <p:sp>
        <p:nvSpPr>
          <p:cNvPr id="245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3E380D3-F89F-4EBE-BD93-5217630D9D89}" type="slidenum">
              <a:rPr lang="en-US" altLang="en-US" sz="1400" smtClean="0"/>
              <a:pPr/>
              <a:t>8</a:t>
            </a:fld>
            <a:endParaRPr lang="en-US" altLang="en-US" sz="1400" smtClean="0"/>
          </a:p>
        </p:txBody>
      </p:sp>
      <p:sp>
        <p:nvSpPr>
          <p:cNvPr id="24581" name="Rectangle 1026"/>
          <p:cNvSpPr>
            <a:spLocks noGrp="1" noChangeArrowheads="1"/>
          </p:cNvSpPr>
          <p:nvPr>
            <p:ph type="title"/>
          </p:nvPr>
        </p:nvSpPr>
        <p:spPr/>
        <p:txBody>
          <a:bodyPr/>
          <a:lstStyle/>
          <a:p>
            <a:r>
              <a:rPr lang="en-US" altLang="en-US" b="1" dirty="0" smtClean="0"/>
              <a:t>Process Quality Control</a:t>
            </a:r>
          </a:p>
        </p:txBody>
      </p:sp>
      <p:sp>
        <p:nvSpPr>
          <p:cNvPr id="24582" name="Rectangle 1027"/>
          <p:cNvSpPr>
            <a:spLocks noChangeArrowheads="1"/>
          </p:cNvSpPr>
          <p:nvPr/>
        </p:nvSpPr>
        <p:spPr bwMode="auto">
          <a:xfrm>
            <a:off x="3243263" y="2543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nvGrpSpPr>
          <p:cNvPr id="24583" name="Group 1028"/>
          <p:cNvGrpSpPr>
            <a:grpSpLocks/>
          </p:cNvGrpSpPr>
          <p:nvPr/>
        </p:nvGrpSpPr>
        <p:grpSpPr bwMode="auto">
          <a:xfrm>
            <a:off x="838200" y="1066800"/>
            <a:ext cx="7848600" cy="5257800"/>
            <a:chOff x="1051" y="953"/>
            <a:chExt cx="3988" cy="2638"/>
          </a:xfrm>
        </p:grpSpPr>
        <p:grpSp>
          <p:nvGrpSpPr>
            <p:cNvPr id="24587" name="Group 1029"/>
            <p:cNvGrpSpPr>
              <a:grpSpLocks/>
            </p:cNvGrpSpPr>
            <p:nvPr/>
          </p:nvGrpSpPr>
          <p:grpSpPr bwMode="auto">
            <a:xfrm>
              <a:off x="1051" y="953"/>
              <a:ext cx="3988" cy="2638"/>
              <a:chOff x="1051" y="953"/>
              <a:chExt cx="3988" cy="2638"/>
            </a:xfrm>
          </p:grpSpPr>
          <p:sp>
            <p:nvSpPr>
              <p:cNvPr id="24665" name="Rectangle 1030"/>
              <p:cNvSpPr>
                <a:spLocks noChangeArrowheads="1"/>
              </p:cNvSpPr>
              <p:nvPr/>
            </p:nvSpPr>
            <p:spPr bwMode="auto">
              <a:xfrm>
                <a:off x="1051" y="953"/>
                <a:ext cx="3988" cy="2638"/>
              </a:xfrm>
              <a:prstGeom prst="rect">
                <a:avLst/>
              </a:prstGeom>
              <a:solidFill>
                <a:srgbClr val="FFFFFF"/>
              </a:solidFill>
              <a:ln w="0">
                <a:solidFill>
                  <a:srgbClr val="000000"/>
                </a:solidFill>
                <a:miter lim="800000"/>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66" name="Rectangle 1031"/>
              <p:cNvSpPr>
                <a:spLocks noChangeArrowheads="1"/>
              </p:cNvSpPr>
              <p:nvPr/>
            </p:nvSpPr>
            <p:spPr bwMode="auto">
              <a:xfrm>
                <a:off x="1593" y="1643"/>
                <a:ext cx="3428" cy="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67" name="Rectangle 1032"/>
              <p:cNvSpPr>
                <a:spLocks noChangeArrowheads="1"/>
              </p:cNvSpPr>
              <p:nvPr/>
            </p:nvSpPr>
            <p:spPr bwMode="auto">
              <a:xfrm>
                <a:off x="1593" y="1643"/>
                <a:ext cx="3428" cy="1386"/>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68" name="Line 1033"/>
              <p:cNvSpPr>
                <a:spLocks noChangeShapeType="1"/>
              </p:cNvSpPr>
              <p:nvPr/>
            </p:nvSpPr>
            <p:spPr bwMode="auto">
              <a:xfrm>
                <a:off x="1593" y="1643"/>
                <a:ext cx="1" cy="138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9" name="Line 1034"/>
              <p:cNvSpPr>
                <a:spLocks noChangeShapeType="1"/>
              </p:cNvSpPr>
              <p:nvPr/>
            </p:nvSpPr>
            <p:spPr bwMode="auto">
              <a:xfrm>
                <a:off x="1557" y="3029"/>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0" name="Line 1035"/>
              <p:cNvSpPr>
                <a:spLocks noChangeShapeType="1"/>
              </p:cNvSpPr>
              <p:nvPr/>
            </p:nvSpPr>
            <p:spPr bwMode="auto">
              <a:xfrm>
                <a:off x="1557" y="2831"/>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1" name="Line 1036"/>
              <p:cNvSpPr>
                <a:spLocks noChangeShapeType="1"/>
              </p:cNvSpPr>
              <p:nvPr/>
            </p:nvSpPr>
            <p:spPr bwMode="auto">
              <a:xfrm>
                <a:off x="1557" y="2632"/>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2" name="Line 1037"/>
              <p:cNvSpPr>
                <a:spLocks noChangeShapeType="1"/>
              </p:cNvSpPr>
              <p:nvPr/>
            </p:nvSpPr>
            <p:spPr bwMode="auto">
              <a:xfrm>
                <a:off x="1557" y="2433"/>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3" name="Line 1038"/>
              <p:cNvSpPr>
                <a:spLocks noChangeShapeType="1"/>
              </p:cNvSpPr>
              <p:nvPr/>
            </p:nvSpPr>
            <p:spPr bwMode="auto">
              <a:xfrm>
                <a:off x="1557" y="2240"/>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4" name="Line 1039"/>
              <p:cNvSpPr>
                <a:spLocks noChangeShapeType="1"/>
              </p:cNvSpPr>
              <p:nvPr/>
            </p:nvSpPr>
            <p:spPr bwMode="auto">
              <a:xfrm>
                <a:off x="1557" y="2041"/>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5" name="Line 1040"/>
              <p:cNvSpPr>
                <a:spLocks noChangeShapeType="1"/>
              </p:cNvSpPr>
              <p:nvPr/>
            </p:nvSpPr>
            <p:spPr bwMode="auto">
              <a:xfrm>
                <a:off x="1557" y="1842"/>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6" name="Line 1041"/>
              <p:cNvSpPr>
                <a:spLocks noChangeShapeType="1"/>
              </p:cNvSpPr>
              <p:nvPr/>
            </p:nvSpPr>
            <p:spPr bwMode="auto">
              <a:xfrm>
                <a:off x="1557" y="1643"/>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7" name="Line 1042"/>
              <p:cNvSpPr>
                <a:spLocks noChangeShapeType="1"/>
              </p:cNvSpPr>
              <p:nvPr/>
            </p:nvSpPr>
            <p:spPr bwMode="auto">
              <a:xfrm>
                <a:off x="1593" y="3029"/>
                <a:ext cx="342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8" name="Line 1043"/>
              <p:cNvSpPr>
                <a:spLocks noChangeShapeType="1"/>
              </p:cNvSpPr>
              <p:nvPr/>
            </p:nvSpPr>
            <p:spPr bwMode="auto">
              <a:xfrm flipV="1">
                <a:off x="1593"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9" name="Line 1044"/>
              <p:cNvSpPr>
                <a:spLocks noChangeShapeType="1"/>
              </p:cNvSpPr>
              <p:nvPr/>
            </p:nvSpPr>
            <p:spPr bwMode="auto">
              <a:xfrm flipV="1">
                <a:off x="2081"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0" name="Line 1045"/>
              <p:cNvSpPr>
                <a:spLocks noChangeShapeType="1"/>
              </p:cNvSpPr>
              <p:nvPr/>
            </p:nvSpPr>
            <p:spPr bwMode="auto">
              <a:xfrm flipV="1">
                <a:off x="2575"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1" name="Line 1046"/>
              <p:cNvSpPr>
                <a:spLocks noChangeShapeType="1"/>
              </p:cNvSpPr>
              <p:nvPr/>
            </p:nvSpPr>
            <p:spPr bwMode="auto">
              <a:xfrm flipV="1">
                <a:off x="3063"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2" name="Line 1047"/>
              <p:cNvSpPr>
                <a:spLocks noChangeShapeType="1"/>
              </p:cNvSpPr>
              <p:nvPr/>
            </p:nvSpPr>
            <p:spPr bwMode="auto">
              <a:xfrm flipV="1">
                <a:off x="3551"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3" name="Line 1048"/>
              <p:cNvSpPr>
                <a:spLocks noChangeShapeType="1"/>
              </p:cNvSpPr>
              <p:nvPr/>
            </p:nvSpPr>
            <p:spPr bwMode="auto">
              <a:xfrm flipV="1">
                <a:off x="4039"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4" name="Line 1049"/>
              <p:cNvSpPr>
                <a:spLocks noChangeShapeType="1"/>
              </p:cNvSpPr>
              <p:nvPr/>
            </p:nvSpPr>
            <p:spPr bwMode="auto">
              <a:xfrm flipV="1">
                <a:off x="4533"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5" name="Line 1050"/>
              <p:cNvSpPr>
                <a:spLocks noChangeShapeType="1"/>
              </p:cNvSpPr>
              <p:nvPr/>
            </p:nvSpPr>
            <p:spPr bwMode="auto">
              <a:xfrm flipV="1">
                <a:off x="5021" y="3029"/>
                <a:ext cx="1" cy="3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6" name="Rectangle 1051"/>
              <p:cNvSpPr>
                <a:spLocks noChangeArrowheads="1"/>
              </p:cNvSpPr>
              <p:nvPr/>
            </p:nvSpPr>
            <p:spPr bwMode="auto">
              <a:xfrm>
                <a:off x="1831"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87" name="Rectangle 1052"/>
              <p:cNvSpPr>
                <a:spLocks noChangeArrowheads="1"/>
              </p:cNvSpPr>
              <p:nvPr/>
            </p:nvSpPr>
            <p:spPr bwMode="auto">
              <a:xfrm>
                <a:off x="1905"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88" name="Rectangle 1053"/>
              <p:cNvSpPr>
                <a:spLocks noChangeArrowheads="1"/>
              </p:cNvSpPr>
              <p:nvPr/>
            </p:nvSpPr>
            <p:spPr bwMode="auto">
              <a:xfrm>
                <a:off x="1978"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89" name="Rectangle 1054"/>
              <p:cNvSpPr>
                <a:spLocks noChangeArrowheads="1"/>
              </p:cNvSpPr>
              <p:nvPr/>
            </p:nvSpPr>
            <p:spPr bwMode="auto">
              <a:xfrm>
                <a:off x="2051"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0" name="Rectangle 1055"/>
              <p:cNvSpPr>
                <a:spLocks noChangeArrowheads="1"/>
              </p:cNvSpPr>
              <p:nvPr/>
            </p:nvSpPr>
            <p:spPr bwMode="auto">
              <a:xfrm>
                <a:off x="2124"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1" name="Rectangle 1056"/>
              <p:cNvSpPr>
                <a:spLocks noChangeArrowheads="1"/>
              </p:cNvSpPr>
              <p:nvPr/>
            </p:nvSpPr>
            <p:spPr bwMode="auto">
              <a:xfrm>
                <a:off x="2197"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2" name="Rectangle 1057"/>
              <p:cNvSpPr>
                <a:spLocks noChangeArrowheads="1"/>
              </p:cNvSpPr>
              <p:nvPr/>
            </p:nvSpPr>
            <p:spPr bwMode="auto">
              <a:xfrm>
                <a:off x="2270"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3" name="Rectangle 1058"/>
              <p:cNvSpPr>
                <a:spLocks noChangeArrowheads="1"/>
              </p:cNvSpPr>
              <p:nvPr/>
            </p:nvSpPr>
            <p:spPr bwMode="auto">
              <a:xfrm>
                <a:off x="2319"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4" name="Rectangle 1059"/>
              <p:cNvSpPr>
                <a:spLocks noChangeArrowheads="1"/>
              </p:cNvSpPr>
              <p:nvPr/>
            </p:nvSpPr>
            <p:spPr bwMode="auto">
              <a:xfrm>
                <a:off x="2392"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5" name="Rectangle 1060"/>
              <p:cNvSpPr>
                <a:spLocks noChangeArrowheads="1"/>
              </p:cNvSpPr>
              <p:nvPr/>
            </p:nvSpPr>
            <p:spPr bwMode="auto">
              <a:xfrm>
                <a:off x="2466"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6" name="Rectangle 1061"/>
              <p:cNvSpPr>
                <a:spLocks noChangeArrowheads="1"/>
              </p:cNvSpPr>
              <p:nvPr/>
            </p:nvSpPr>
            <p:spPr bwMode="auto">
              <a:xfrm>
                <a:off x="2539"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7" name="Rectangle 1062"/>
              <p:cNvSpPr>
                <a:spLocks noChangeArrowheads="1"/>
              </p:cNvSpPr>
              <p:nvPr/>
            </p:nvSpPr>
            <p:spPr bwMode="auto">
              <a:xfrm>
                <a:off x="2612"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8" name="Rectangle 1063"/>
              <p:cNvSpPr>
                <a:spLocks noChangeArrowheads="1"/>
              </p:cNvSpPr>
              <p:nvPr/>
            </p:nvSpPr>
            <p:spPr bwMode="auto">
              <a:xfrm>
                <a:off x="2685"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99" name="Rectangle 1064"/>
              <p:cNvSpPr>
                <a:spLocks noChangeArrowheads="1"/>
              </p:cNvSpPr>
              <p:nvPr/>
            </p:nvSpPr>
            <p:spPr bwMode="auto">
              <a:xfrm>
                <a:off x="2758"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0" name="Rectangle 1065"/>
              <p:cNvSpPr>
                <a:spLocks noChangeArrowheads="1"/>
              </p:cNvSpPr>
              <p:nvPr/>
            </p:nvSpPr>
            <p:spPr bwMode="auto">
              <a:xfrm>
                <a:off x="2813"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1" name="Rectangle 1066"/>
              <p:cNvSpPr>
                <a:spLocks noChangeArrowheads="1"/>
              </p:cNvSpPr>
              <p:nvPr/>
            </p:nvSpPr>
            <p:spPr bwMode="auto">
              <a:xfrm>
                <a:off x="2886"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2" name="Rectangle 1067"/>
              <p:cNvSpPr>
                <a:spLocks noChangeArrowheads="1"/>
              </p:cNvSpPr>
              <p:nvPr/>
            </p:nvSpPr>
            <p:spPr bwMode="auto">
              <a:xfrm>
                <a:off x="2960"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3" name="Rectangle 1068"/>
              <p:cNvSpPr>
                <a:spLocks noChangeArrowheads="1"/>
              </p:cNvSpPr>
              <p:nvPr/>
            </p:nvSpPr>
            <p:spPr bwMode="auto">
              <a:xfrm>
                <a:off x="3033"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4" name="Rectangle 1069"/>
              <p:cNvSpPr>
                <a:spLocks noChangeArrowheads="1"/>
              </p:cNvSpPr>
              <p:nvPr/>
            </p:nvSpPr>
            <p:spPr bwMode="auto">
              <a:xfrm>
                <a:off x="3106"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5" name="Rectangle 1070"/>
              <p:cNvSpPr>
                <a:spLocks noChangeArrowheads="1"/>
              </p:cNvSpPr>
              <p:nvPr/>
            </p:nvSpPr>
            <p:spPr bwMode="auto">
              <a:xfrm>
                <a:off x="3179"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6" name="Rectangle 1071"/>
              <p:cNvSpPr>
                <a:spLocks noChangeArrowheads="1"/>
              </p:cNvSpPr>
              <p:nvPr/>
            </p:nvSpPr>
            <p:spPr bwMode="auto">
              <a:xfrm>
                <a:off x="3252"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7" name="Rectangle 1072"/>
              <p:cNvSpPr>
                <a:spLocks noChangeArrowheads="1"/>
              </p:cNvSpPr>
              <p:nvPr/>
            </p:nvSpPr>
            <p:spPr bwMode="auto">
              <a:xfrm>
                <a:off x="3301"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8" name="Rectangle 1073"/>
              <p:cNvSpPr>
                <a:spLocks noChangeArrowheads="1"/>
              </p:cNvSpPr>
              <p:nvPr/>
            </p:nvSpPr>
            <p:spPr bwMode="auto">
              <a:xfrm>
                <a:off x="3374"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09" name="Rectangle 1074"/>
              <p:cNvSpPr>
                <a:spLocks noChangeArrowheads="1"/>
              </p:cNvSpPr>
              <p:nvPr/>
            </p:nvSpPr>
            <p:spPr bwMode="auto">
              <a:xfrm>
                <a:off x="3448"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0" name="Rectangle 1075"/>
              <p:cNvSpPr>
                <a:spLocks noChangeArrowheads="1"/>
              </p:cNvSpPr>
              <p:nvPr/>
            </p:nvSpPr>
            <p:spPr bwMode="auto">
              <a:xfrm>
                <a:off x="3521"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1" name="Rectangle 1076"/>
              <p:cNvSpPr>
                <a:spLocks noChangeArrowheads="1"/>
              </p:cNvSpPr>
              <p:nvPr/>
            </p:nvSpPr>
            <p:spPr bwMode="auto">
              <a:xfrm>
                <a:off x="3594"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2" name="Rectangle 1077"/>
              <p:cNvSpPr>
                <a:spLocks noChangeArrowheads="1"/>
              </p:cNvSpPr>
              <p:nvPr/>
            </p:nvSpPr>
            <p:spPr bwMode="auto">
              <a:xfrm>
                <a:off x="3667"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3" name="Rectangle 1078"/>
              <p:cNvSpPr>
                <a:spLocks noChangeArrowheads="1"/>
              </p:cNvSpPr>
              <p:nvPr/>
            </p:nvSpPr>
            <p:spPr bwMode="auto">
              <a:xfrm>
                <a:off x="3740"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4" name="Rectangle 1079"/>
              <p:cNvSpPr>
                <a:spLocks noChangeArrowheads="1"/>
              </p:cNvSpPr>
              <p:nvPr/>
            </p:nvSpPr>
            <p:spPr bwMode="auto">
              <a:xfrm>
                <a:off x="3789"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5" name="Rectangle 1080"/>
              <p:cNvSpPr>
                <a:spLocks noChangeArrowheads="1"/>
              </p:cNvSpPr>
              <p:nvPr/>
            </p:nvSpPr>
            <p:spPr bwMode="auto">
              <a:xfrm>
                <a:off x="3862"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6" name="Rectangle 1081"/>
              <p:cNvSpPr>
                <a:spLocks noChangeArrowheads="1"/>
              </p:cNvSpPr>
              <p:nvPr/>
            </p:nvSpPr>
            <p:spPr bwMode="auto">
              <a:xfrm>
                <a:off x="3935"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7" name="Rectangle 1082"/>
              <p:cNvSpPr>
                <a:spLocks noChangeArrowheads="1"/>
              </p:cNvSpPr>
              <p:nvPr/>
            </p:nvSpPr>
            <p:spPr bwMode="auto">
              <a:xfrm>
                <a:off x="4009"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8" name="Rectangle 1083"/>
              <p:cNvSpPr>
                <a:spLocks noChangeArrowheads="1"/>
              </p:cNvSpPr>
              <p:nvPr/>
            </p:nvSpPr>
            <p:spPr bwMode="auto">
              <a:xfrm>
                <a:off x="4082"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19" name="Rectangle 1084"/>
              <p:cNvSpPr>
                <a:spLocks noChangeArrowheads="1"/>
              </p:cNvSpPr>
              <p:nvPr/>
            </p:nvSpPr>
            <p:spPr bwMode="auto">
              <a:xfrm>
                <a:off x="4155"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0" name="Rectangle 1085"/>
              <p:cNvSpPr>
                <a:spLocks noChangeArrowheads="1"/>
              </p:cNvSpPr>
              <p:nvPr/>
            </p:nvSpPr>
            <p:spPr bwMode="auto">
              <a:xfrm>
                <a:off x="4228"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1" name="Rectangle 1086"/>
              <p:cNvSpPr>
                <a:spLocks noChangeArrowheads="1"/>
              </p:cNvSpPr>
              <p:nvPr/>
            </p:nvSpPr>
            <p:spPr bwMode="auto">
              <a:xfrm>
                <a:off x="4283"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2" name="Rectangle 1087"/>
              <p:cNvSpPr>
                <a:spLocks noChangeArrowheads="1"/>
              </p:cNvSpPr>
              <p:nvPr/>
            </p:nvSpPr>
            <p:spPr bwMode="auto">
              <a:xfrm>
                <a:off x="4356"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3" name="Rectangle 1088"/>
              <p:cNvSpPr>
                <a:spLocks noChangeArrowheads="1"/>
              </p:cNvSpPr>
              <p:nvPr/>
            </p:nvSpPr>
            <p:spPr bwMode="auto">
              <a:xfrm>
                <a:off x="4429"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4" name="Rectangle 1089"/>
              <p:cNvSpPr>
                <a:spLocks noChangeArrowheads="1"/>
              </p:cNvSpPr>
              <p:nvPr/>
            </p:nvSpPr>
            <p:spPr bwMode="auto">
              <a:xfrm>
                <a:off x="4503"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5" name="Rectangle 1090"/>
              <p:cNvSpPr>
                <a:spLocks noChangeArrowheads="1"/>
              </p:cNvSpPr>
              <p:nvPr/>
            </p:nvSpPr>
            <p:spPr bwMode="auto">
              <a:xfrm>
                <a:off x="4576"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6" name="Rectangle 1091"/>
              <p:cNvSpPr>
                <a:spLocks noChangeArrowheads="1"/>
              </p:cNvSpPr>
              <p:nvPr/>
            </p:nvSpPr>
            <p:spPr bwMode="auto">
              <a:xfrm>
                <a:off x="4649" y="2164"/>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7" name="Rectangle 1092"/>
              <p:cNvSpPr>
                <a:spLocks noChangeArrowheads="1"/>
              </p:cNvSpPr>
              <p:nvPr/>
            </p:nvSpPr>
            <p:spPr bwMode="auto">
              <a:xfrm>
                <a:off x="4722" y="2164"/>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8" name="Rectangle 1093"/>
              <p:cNvSpPr>
                <a:spLocks noChangeArrowheads="1"/>
              </p:cNvSpPr>
              <p:nvPr/>
            </p:nvSpPr>
            <p:spPr bwMode="auto">
              <a:xfrm>
                <a:off x="1837"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29" name="Rectangle 1094"/>
              <p:cNvSpPr>
                <a:spLocks noChangeArrowheads="1"/>
              </p:cNvSpPr>
              <p:nvPr/>
            </p:nvSpPr>
            <p:spPr bwMode="auto">
              <a:xfrm>
                <a:off x="1905"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0" name="Rectangle 1095"/>
              <p:cNvSpPr>
                <a:spLocks noChangeArrowheads="1"/>
              </p:cNvSpPr>
              <p:nvPr/>
            </p:nvSpPr>
            <p:spPr bwMode="auto">
              <a:xfrm>
                <a:off x="1941"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1" name="Rectangle 1096"/>
              <p:cNvSpPr>
                <a:spLocks noChangeArrowheads="1"/>
              </p:cNvSpPr>
              <p:nvPr/>
            </p:nvSpPr>
            <p:spPr bwMode="auto">
              <a:xfrm>
                <a:off x="2008"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2" name="Rectangle 1097"/>
              <p:cNvSpPr>
                <a:spLocks noChangeArrowheads="1"/>
              </p:cNvSpPr>
              <p:nvPr/>
            </p:nvSpPr>
            <p:spPr bwMode="auto">
              <a:xfrm>
                <a:off x="2045"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3" name="Rectangle 1098"/>
              <p:cNvSpPr>
                <a:spLocks noChangeArrowheads="1"/>
              </p:cNvSpPr>
              <p:nvPr/>
            </p:nvSpPr>
            <p:spPr bwMode="auto">
              <a:xfrm>
                <a:off x="2112"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4" name="Rectangle 1099"/>
              <p:cNvSpPr>
                <a:spLocks noChangeArrowheads="1"/>
              </p:cNvSpPr>
              <p:nvPr/>
            </p:nvSpPr>
            <p:spPr bwMode="auto">
              <a:xfrm>
                <a:off x="2148"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5" name="Rectangle 1100"/>
              <p:cNvSpPr>
                <a:spLocks noChangeArrowheads="1"/>
              </p:cNvSpPr>
              <p:nvPr/>
            </p:nvSpPr>
            <p:spPr bwMode="auto">
              <a:xfrm>
                <a:off x="2216"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6" name="Rectangle 1101"/>
              <p:cNvSpPr>
                <a:spLocks noChangeArrowheads="1"/>
              </p:cNvSpPr>
              <p:nvPr/>
            </p:nvSpPr>
            <p:spPr bwMode="auto">
              <a:xfrm>
                <a:off x="2252"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7" name="Rectangle 1102"/>
              <p:cNvSpPr>
                <a:spLocks noChangeArrowheads="1"/>
              </p:cNvSpPr>
              <p:nvPr/>
            </p:nvSpPr>
            <p:spPr bwMode="auto">
              <a:xfrm>
                <a:off x="2319" y="1889"/>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8" name="Rectangle 1103"/>
              <p:cNvSpPr>
                <a:spLocks noChangeArrowheads="1"/>
              </p:cNvSpPr>
              <p:nvPr/>
            </p:nvSpPr>
            <p:spPr bwMode="auto">
              <a:xfrm>
                <a:off x="2325"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39" name="Rectangle 1104"/>
              <p:cNvSpPr>
                <a:spLocks noChangeArrowheads="1"/>
              </p:cNvSpPr>
              <p:nvPr/>
            </p:nvSpPr>
            <p:spPr bwMode="auto">
              <a:xfrm>
                <a:off x="2392"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0" name="Rectangle 1105"/>
              <p:cNvSpPr>
                <a:spLocks noChangeArrowheads="1"/>
              </p:cNvSpPr>
              <p:nvPr/>
            </p:nvSpPr>
            <p:spPr bwMode="auto">
              <a:xfrm>
                <a:off x="2429"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1" name="Rectangle 1106"/>
              <p:cNvSpPr>
                <a:spLocks noChangeArrowheads="1"/>
              </p:cNvSpPr>
              <p:nvPr/>
            </p:nvSpPr>
            <p:spPr bwMode="auto">
              <a:xfrm>
                <a:off x="2496"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2" name="Rectangle 1107"/>
              <p:cNvSpPr>
                <a:spLocks noChangeArrowheads="1"/>
              </p:cNvSpPr>
              <p:nvPr/>
            </p:nvSpPr>
            <p:spPr bwMode="auto">
              <a:xfrm>
                <a:off x="2533"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3" name="Rectangle 1108"/>
              <p:cNvSpPr>
                <a:spLocks noChangeArrowheads="1"/>
              </p:cNvSpPr>
              <p:nvPr/>
            </p:nvSpPr>
            <p:spPr bwMode="auto">
              <a:xfrm>
                <a:off x="2600"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4" name="Rectangle 1109"/>
              <p:cNvSpPr>
                <a:spLocks noChangeArrowheads="1"/>
              </p:cNvSpPr>
              <p:nvPr/>
            </p:nvSpPr>
            <p:spPr bwMode="auto">
              <a:xfrm>
                <a:off x="2636"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5" name="Rectangle 1110"/>
              <p:cNvSpPr>
                <a:spLocks noChangeArrowheads="1"/>
              </p:cNvSpPr>
              <p:nvPr/>
            </p:nvSpPr>
            <p:spPr bwMode="auto">
              <a:xfrm>
                <a:off x="2703"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6" name="Rectangle 1111"/>
              <p:cNvSpPr>
                <a:spLocks noChangeArrowheads="1"/>
              </p:cNvSpPr>
              <p:nvPr/>
            </p:nvSpPr>
            <p:spPr bwMode="auto">
              <a:xfrm>
                <a:off x="2740"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7" name="Rectangle 1112"/>
              <p:cNvSpPr>
                <a:spLocks noChangeArrowheads="1"/>
              </p:cNvSpPr>
              <p:nvPr/>
            </p:nvSpPr>
            <p:spPr bwMode="auto">
              <a:xfrm>
                <a:off x="2807"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8" name="Rectangle 1113"/>
              <p:cNvSpPr>
                <a:spLocks noChangeArrowheads="1"/>
              </p:cNvSpPr>
              <p:nvPr/>
            </p:nvSpPr>
            <p:spPr bwMode="auto">
              <a:xfrm>
                <a:off x="2819"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49" name="Rectangle 1114"/>
              <p:cNvSpPr>
                <a:spLocks noChangeArrowheads="1"/>
              </p:cNvSpPr>
              <p:nvPr/>
            </p:nvSpPr>
            <p:spPr bwMode="auto">
              <a:xfrm>
                <a:off x="2886"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0" name="Rectangle 1115"/>
              <p:cNvSpPr>
                <a:spLocks noChangeArrowheads="1"/>
              </p:cNvSpPr>
              <p:nvPr/>
            </p:nvSpPr>
            <p:spPr bwMode="auto">
              <a:xfrm>
                <a:off x="2923"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1" name="Rectangle 1116"/>
              <p:cNvSpPr>
                <a:spLocks noChangeArrowheads="1"/>
              </p:cNvSpPr>
              <p:nvPr/>
            </p:nvSpPr>
            <p:spPr bwMode="auto">
              <a:xfrm>
                <a:off x="2990"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2" name="Rectangle 1117"/>
              <p:cNvSpPr>
                <a:spLocks noChangeArrowheads="1"/>
              </p:cNvSpPr>
              <p:nvPr/>
            </p:nvSpPr>
            <p:spPr bwMode="auto">
              <a:xfrm>
                <a:off x="3027"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3" name="Rectangle 1118"/>
              <p:cNvSpPr>
                <a:spLocks noChangeArrowheads="1"/>
              </p:cNvSpPr>
              <p:nvPr/>
            </p:nvSpPr>
            <p:spPr bwMode="auto">
              <a:xfrm>
                <a:off x="3094"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4" name="Rectangle 1119"/>
              <p:cNvSpPr>
                <a:spLocks noChangeArrowheads="1"/>
              </p:cNvSpPr>
              <p:nvPr/>
            </p:nvSpPr>
            <p:spPr bwMode="auto">
              <a:xfrm>
                <a:off x="3130"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5" name="Rectangle 1120"/>
              <p:cNvSpPr>
                <a:spLocks noChangeArrowheads="1"/>
              </p:cNvSpPr>
              <p:nvPr/>
            </p:nvSpPr>
            <p:spPr bwMode="auto">
              <a:xfrm>
                <a:off x="3197"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6" name="Rectangle 1121"/>
              <p:cNvSpPr>
                <a:spLocks noChangeArrowheads="1"/>
              </p:cNvSpPr>
              <p:nvPr/>
            </p:nvSpPr>
            <p:spPr bwMode="auto">
              <a:xfrm>
                <a:off x="3234"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7" name="Rectangle 1122"/>
              <p:cNvSpPr>
                <a:spLocks noChangeArrowheads="1"/>
              </p:cNvSpPr>
              <p:nvPr/>
            </p:nvSpPr>
            <p:spPr bwMode="auto">
              <a:xfrm>
                <a:off x="3301" y="1889"/>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8" name="Rectangle 1123"/>
              <p:cNvSpPr>
                <a:spLocks noChangeArrowheads="1"/>
              </p:cNvSpPr>
              <p:nvPr/>
            </p:nvSpPr>
            <p:spPr bwMode="auto">
              <a:xfrm>
                <a:off x="3307"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59" name="Rectangle 1124"/>
              <p:cNvSpPr>
                <a:spLocks noChangeArrowheads="1"/>
              </p:cNvSpPr>
              <p:nvPr/>
            </p:nvSpPr>
            <p:spPr bwMode="auto">
              <a:xfrm>
                <a:off x="3374"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0" name="Rectangle 1125"/>
              <p:cNvSpPr>
                <a:spLocks noChangeArrowheads="1"/>
              </p:cNvSpPr>
              <p:nvPr/>
            </p:nvSpPr>
            <p:spPr bwMode="auto">
              <a:xfrm>
                <a:off x="3411"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1" name="Rectangle 1126"/>
              <p:cNvSpPr>
                <a:spLocks noChangeArrowheads="1"/>
              </p:cNvSpPr>
              <p:nvPr/>
            </p:nvSpPr>
            <p:spPr bwMode="auto">
              <a:xfrm>
                <a:off x="3478"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2" name="Rectangle 1127"/>
              <p:cNvSpPr>
                <a:spLocks noChangeArrowheads="1"/>
              </p:cNvSpPr>
              <p:nvPr/>
            </p:nvSpPr>
            <p:spPr bwMode="auto">
              <a:xfrm>
                <a:off x="3515"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3" name="Rectangle 1128"/>
              <p:cNvSpPr>
                <a:spLocks noChangeArrowheads="1"/>
              </p:cNvSpPr>
              <p:nvPr/>
            </p:nvSpPr>
            <p:spPr bwMode="auto">
              <a:xfrm>
                <a:off x="3582"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4" name="Rectangle 1129"/>
              <p:cNvSpPr>
                <a:spLocks noChangeArrowheads="1"/>
              </p:cNvSpPr>
              <p:nvPr/>
            </p:nvSpPr>
            <p:spPr bwMode="auto">
              <a:xfrm>
                <a:off x="3618"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5" name="Rectangle 1130"/>
              <p:cNvSpPr>
                <a:spLocks noChangeArrowheads="1"/>
              </p:cNvSpPr>
              <p:nvPr/>
            </p:nvSpPr>
            <p:spPr bwMode="auto">
              <a:xfrm>
                <a:off x="3685" y="1889"/>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6" name="Rectangle 1131"/>
              <p:cNvSpPr>
                <a:spLocks noChangeArrowheads="1"/>
              </p:cNvSpPr>
              <p:nvPr/>
            </p:nvSpPr>
            <p:spPr bwMode="auto">
              <a:xfrm>
                <a:off x="3722"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7" name="Rectangle 1132"/>
              <p:cNvSpPr>
                <a:spLocks noChangeArrowheads="1"/>
              </p:cNvSpPr>
              <p:nvPr/>
            </p:nvSpPr>
            <p:spPr bwMode="auto">
              <a:xfrm>
                <a:off x="3789" y="1889"/>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8" name="Rectangle 1133"/>
              <p:cNvSpPr>
                <a:spLocks noChangeArrowheads="1"/>
              </p:cNvSpPr>
              <p:nvPr/>
            </p:nvSpPr>
            <p:spPr bwMode="auto">
              <a:xfrm>
                <a:off x="3795"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69" name="Rectangle 1134"/>
              <p:cNvSpPr>
                <a:spLocks noChangeArrowheads="1"/>
              </p:cNvSpPr>
              <p:nvPr/>
            </p:nvSpPr>
            <p:spPr bwMode="auto">
              <a:xfrm>
                <a:off x="3862"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0" name="Rectangle 1135"/>
              <p:cNvSpPr>
                <a:spLocks noChangeArrowheads="1"/>
              </p:cNvSpPr>
              <p:nvPr/>
            </p:nvSpPr>
            <p:spPr bwMode="auto">
              <a:xfrm>
                <a:off x="3899"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1" name="Rectangle 1136"/>
              <p:cNvSpPr>
                <a:spLocks noChangeArrowheads="1"/>
              </p:cNvSpPr>
              <p:nvPr/>
            </p:nvSpPr>
            <p:spPr bwMode="auto">
              <a:xfrm>
                <a:off x="3966"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2" name="Rectangle 1137"/>
              <p:cNvSpPr>
                <a:spLocks noChangeArrowheads="1"/>
              </p:cNvSpPr>
              <p:nvPr/>
            </p:nvSpPr>
            <p:spPr bwMode="auto">
              <a:xfrm>
                <a:off x="4003"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3" name="Rectangle 1138"/>
              <p:cNvSpPr>
                <a:spLocks noChangeArrowheads="1"/>
              </p:cNvSpPr>
              <p:nvPr/>
            </p:nvSpPr>
            <p:spPr bwMode="auto">
              <a:xfrm>
                <a:off x="4070"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4" name="Rectangle 1139"/>
              <p:cNvSpPr>
                <a:spLocks noChangeArrowheads="1"/>
              </p:cNvSpPr>
              <p:nvPr/>
            </p:nvSpPr>
            <p:spPr bwMode="auto">
              <a:xfrm>
                <a:off x="4106"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5" name="Rectangle 1140"/>
              <p:cNvSpPr>
                <a:spLocks noChangeArrowheads="1"/>
              </p:cNvSpPr>
              <p:nvPr/>
            </p:nvSpPr>
            <p:spPr bwMode="auto">
              <a:xfrm>
                <a:off x="4173"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6" name="Rectangle 1141"/>
              <p:cNvSpPr>
                <a:spLocks noChangeArrowheads="1"/>
              </p:cNvSpPr>
              <p:nvPr/>
            </p:nvSpPr>
            <p:spPr bwMode="auto">
              <a:xfrm>
                <a:off x="4210"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7" name="Rectangle 1142"/>
              <p:cNvSpPr>
                <a:spLocks noChangeArrowheads="1"/>
              </p:cNvSpPr>
              <p:nvPr/>
            </p:nvSpPr>
            <p:spPr bwMode="auto">
              <a:xfrm>
                <a:off x="4277"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8" name="Rectangle 1143"/>
              <p:cNvSpPr>
                <a:spLocks noChangeArrowheads="1"/>
              </p:cNvSpPr>
              <p:nvPr/>
            </p:nvSpPr>
            <p:spPr bwMode="auto">
              <a:xfrm>
                <a:off x="4289"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79" name="Rectangle 1144"/>
              <p:cNvSpPr>
                <a:spLocks noChangeArrowheads="1"/>
              </p:cNvSpPr>
              <p:nvPr/>
            </p:nvSpPr>
            <p:spPr bwMode="auto">
              <a:xfrm>
                <a:off x="4356"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0" name="Rectangle 1145"/>
              <p:cNvSpPr>
                <a:spLocks noChangeArrowheads="1"/>
              </p:cNvSpPr>
              <p:nvPr/>
            </p:nvSpPr>
            <p:spPr bwMode="auto">
              <a:xfrm>
                <a:off x="4393"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1" name="Rectangle 1146"/>
              <p:cNvSpPr>
                <a:spLocks noChangeArrowheads="1"/>
              </p:cNvSpPr>
              <p:nvPr/>
            </p:nvSpPr>
            <p:spPr bwMode="auto">
              <a:xfrm>
                <a:off x="4460"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2" name="Rectangle 1147"/>
              <p:cNvSpPr>
                <a:spLocks noChangeArrowheads="1"/>
              </p:cNvSpPr>
              <p:nvPr/>
            </p:nvSpPr>
            <p:spPr bwMode="auto">
              <a:xfrm>
                <a:off x="4497" y="1889"/>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3" name="Rectangle 1148"/>
              <p:cNvSpPr>
                <a:spLocks noChangeArrowheads="1"/>
              </p:cNvSpPr>
              <p:nvPr/>
            </p:nvSpPr>
            <p:spPr bwMode="auto">
              <a:xfrm>
                <a:off x="4564"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4" name="Rectangle 1149"/>
              <p:cNvSpPr>
                <a:spLocks noChangeArrowheads="1"/>
              </p:cNvSpPr>
              <p:nvPr/>
            </p:nvSpPr>
            <p:spPr bwMode="auto">
              <a:xfrm>
                <a:off x="4600"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5" name="Rectangle 1150"/>
              <p:cNvSpPr>
                <a:spLocks noChangeArrowheads="1"/>
              </p:cNvSpPr>
              <p:nvPr/>
            </p:nvSpPr>
            <p:spPr bwMode="auto">
              <a:xfrm>
                <a:off x="4667" y="1889"/>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6" name="Rectangle 1151"/>
              <p:cNvSpPr>
                <a:spLocks noChangeArrowheads="1"/>
              </p:cNvSpPr>
              <p:nvPr/>
            </p:nvSpPr>
            <p:spPr bwMode="auto">
              <a:xfrm>
                <a:off x="4704" y="1889"/>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7" name="Rectangle 1152"/>
              <p:cNvSpPr>
                <a:spLocks noChangeArrowheads="1"/>
              </p:cNvSpPr>
              <p:nvPr/>
            </p:nvSpPr>
            <p:spPr bwMode="auto">
              <a:xfrm>
                <a:off x="4771" y="1889"/>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88" name="Freeform 1153"/>
              <p:cNvSpPr>
                <a:spLocks/>
              </p:cNvSpPr>
              <p:nvPr/>
            </p:nvSpPr>
            <p:spPr bwMode="auto">
              <a:xfrm>
                <a:off x="1837" y="1784"/>
                <a:ext cx="2940" cy="836"/>
              </a:xfrm>
              <a:custGeom>
                <a:avLst/>
                <a:gdLst>
                  <a:gd name="T0" fmla="*/ 0 w 482"/>
                  <a:gd name="T1" fmla="*/ 339 h 143"/>
                  <a:gd name="T2" fmla="*/ 488 w 482"/>
                  <a:gd name="T3" fmla="*/ 801 h 143"/>
                  <a:gd name="T4" fmla="*/ 982 w 482"/>
                  <a:gd name="T5" fmla="*/ 836 h 143"/>
                  <a:gd name="T6" fmla="*/ 1470 w 482"/>
                  <a:gd name="T7" fmla="*/ 398 h 143"/>
                  <a:gd name="T8" fmla="*/ 1958 w 482"/>
                  <a:gd name="T9" fmla="*/ 35 h 143"/>
                  <a:gd name="T10" fmla="*/ 2452 w 482"/>
                  <a:gd name="T11" fmla="*/ 304 h 143"/>
                  <a:gd name="T12" fmla="*/ 2940 w 482"/>
                  <a:gd name="T13" fmla="*/ 0 h 143"/>
                  <a:gd name="T14" fmla="*/ 0 60000 65536"/>
                  <a:gd name="T15" fmla="*/ 0 60000 65536"/>
                  <a:gd name="T16" fmla="*/ 0 60000 65536"/>
                  <a:gd name="T17" fmla="*/ 0 60000 65536"/>
                  <a:gd name="T18" fmla="*/ 0 60000 65536"/>
                  <a:gd name="T19" fmla="*/ 0 60000 65536"/>
                  <a:gd name="T20" fmla="*/ 0 60000 65536"/>
                  <a:gd name="T21" fmla="*/ 0 w 482"/>
                  <a:gd name="T22" fmla="*/ 0 h 143"/>
                  <a:gd name="T23" fmla="*/ 482 w 482"/>
                  <a:gd name="T24" fmla="*/ 143 h 1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2" h="143">
                    <a:moveTo>
                      <a:pt x="0" y="58"/>
                    </a:moveTo>
                    <a:lnTo>
                      <a:pt x="80" y="137"/>
                    </a:lnTo>
                    <a:lnTo>
                      <a:pt x="161" y="143"/>
                    </a:lnTo>
                    <a:lnTo>
                      <a:pt x="241" y="68"/>
                    </a:lnTo>
                    <a:lnTo>
                      <a:pt x="321" y="6"/>
                    </a:lnTo>
                    <a:lnTo>
                      <a:pt x="402" y="52"/>
                    </a:lnTo>
                    <a:lnTo>
                      <a:pt x="482" y="0"/>
                    </a:lnTo>
                  </a:path>
                </a:pathLst>
              </a:custGeom>
              <a:noFill/>
              <a:ln w="28575">
                <a:solidFill>
                  <a:srgbClr val="8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89" name="Rectangle 1154"/>
              <p:cNvSpPr>
                <a:spLocks noChangeArrowheads="1"/>
              </p:cNvSpPr>
              <p:nvPr/>
            </p:nvSpPr>
            <p:spPr bwMode="auto">
              <a:xfrm>
                <a:off x="1837"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0" name="Rectangle 1155"/>
              <p:cNvSpPr>
                <a:spLocks noChangeArrowheads="1"/>
              </p:cNvSpPr>
              <p:nvPr/>
            </p:nvSpPr>
            <p:spPr bwMode="auto">
              <a:xfrm>
                <a:off x="1905"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1" name="Rectangle 1156"/>
              <p:cNvSpPr>
                <a:spLocks noChangeArrowheads="1"/>
              </p:cNvSpPr>
              <p:nvPr/>
            </p:nvSpPr>
            <p:spPr bwMode="auto">
              <a:xfrm>
                <a:off x="1941"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2" name="Rectangle 1157"/>
              <p:cNvSpPr>
                <a:spLocks noChangeArrowheads="1"/>
              </p:cNvSpPr>
              <p:nvPr/>
            </p:nvSpPr>
            <p:spPr bwMode="auto">
              <a:xfrm>
                <a:off x="2008"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3" name="Rectangle 1158"/>
              <p:cNvSpPr>
                <a:spLocks noChangeArrowheads="1"/>
              </p:cNvSpPr>
              <p:nvPr/>
            </p:nvSpPr>
            <p:spPr bwMode="auto">
              <a:xfrm>
                <a:off x="2045"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4" name="Rectangle 1159"/>
              <p:cNvSpPr>
                <a:spLocks noChangeArrowheads="1"/>
              </p:cNvSpPr>
              <p:nvPr/>
            </p:nvSpPr>
            <p:spPr bwMode="auto">
              <a:xfrm>
                <a:off x="2112"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5" name="Rectangle 1160"/>
              <p:cNvSpPr>
                <a:spLocks noChangeArrowheads="1"/>
              </p:cNvSpPr>
              <p:nvPr/>
            </p:nvSpPr>
            <p:spPr bwMode="auto">
              <a:xfrm>
                <a:off x="2148"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6" name="Rectangle 1161"/>
              <p:cNvSpPr>
                <a:spLocks noChangeArrowheads="1"/>
              </p:cNvSpPr>
              <p:nvPr/>
            </p:nvSpPr>
            <p:spPr bwMode="auto">
              <a:xfrm>
                <a:off x="2216"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7" name="Rectangle 1162"/>
              <p:cNvSpPr>
                <a:spLocks noChangeArrowheads="1"/>
              </p:cNvSpPr>
              <p:nvPr/>
            </p:nvSpPr>
            <p:spPr bwMode="auto">
              <a:xfrm>
                <a:off x="2252"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8" name="Rectangle 1163"/>
              <p:cNvSpPr>
                <a:spLocks noChangeArrowheads="1"/>
              </p:cNvSpPr>
              <p:nvPr/>
            </p:nvSpPr>
            <p:spPr bwMode="auto">
              <a:xfrm>
                <a:off x="2319" y="2456"/>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799" name="Rectangle 1164"/>
              <p:cNvSpPr>
                <a:spLocks noChangeArrowheads="1"/>
              </p:cNvSpPr>
              <p:nvPr/>
            </p:nvSpPr>
            <p:spPr bwMode="auto">
              <a:xfrm>
                <a:off x="2325"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0" name="Rectangle 1165"/>
              <p:cNvSpPr>
                <a:spLocks noChangeArrowheads="1"/>
              </p:cNvSpPr>
              <p:nvPr/>
            </p:nvSpPr>
            <p:spPr bwMode="auto">
              <a:xfrm>
                <a:off x="2392"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1" name="Rectangle 1166"/>
              <p:cNvSpPr>
                <a:spLocks noChangeArrowheads="1"/>
              </p:cNvSpPr>
              <p:nvPr/>
            </p:nvSpPr>
            <p:spPr bwMode="auto">
              <a:xfrm>
                <a:off x="2429"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2" name="Rectangle 1167"/>
              <p:cNvSpPr>
                <a:spLocks noChangeArrowheads="1"/>
              </p:cNvSpPr>
              <p:nvPr/>
            </p:nvSpPr>
            <p:spPr bwMode="auto">
              <a:xfrm>
                <a:off x="2496"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3" name="Rectangle 1168"/>
              <p:cNvSpPr>
                <a:spLocks noChangeArrowheads="1"/>
              </p:cNvSpPr>
              <p:nvPr/>
            </p:nvSpPr>
            <p:spPr bwMode="auto">
              <a:xfrm>
                <a:off x="2533"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4" name="Rectangle 1169"/>
              <p:cNvSpPr>
                <a:spLocks noChangeArrowheads="1"/>
              </p:cNvSpPr>
              <p:nvPr/>
            </p:nvSpPr>
            <p:spPr bwMode="auto">
              <a:xfrm>
                <a:off x="2600"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5" name="Rectangle 1170"/>
              <p:cNvSpPr>
                <a:spLocks noChangeArrowheads="1"/>
              </p:cNvSpPr>
              <p:nvPr/>
            </p:nvSpPr>
            <p:spPr bwMode="auto">
              <a:xfrm>
                <a:off x="2636"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6" name="Rectangle 1171"/>
              <p:cNvSpPr>
                <a:spLocks noChangeArrowheads="1"/>
              </p:cNvSpPr>
              <p:nvPr/>
            </p:nvSpPr>
            <p:spPr bwMode="auto">
              <a:xfrm>
                <a:off x="2703"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7" name="Rectangle 1172"/>
              <p:cNvSpPr>
                <a:spLocks noChangeArrowheads="1"/>
              </p:cNvSpPr>
              <p:nvPr/>
            </p:nvSpPr>
            <p:spPr bwMode="auto">
              <a:xfrm>
                <a:off x="2740"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8" name="Rectangle 1173"/>
              <p:cNvSpPr>
                <a:spLocks noChangeArrowheads="1"/>
              </p:cNvSpPr>
              <p:nvPr/>
            </p:nvSpPr>
            <p:spPr bwMode="auto">
              <a:xfrm>
                <a:off x="2807"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09" name="Rectangle 1174"/>
              <p:cNvSpPr>
                <a:spLocks noChangeArrowheads="1"/>
              </p:cNvSpPr>
              <p:nvPr/>
            </p:nvSpPr>
            <p:spPr bwMode="auto">
              <a:xfrm>
                <a:off x="2819"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0" name="Rectangle 1175"/>
              <p:cNvSpPr>
                <a:spLocks noChangeArrowheads="1"/>
              </p:cNvSpPr>
              <p:nvPr/>
            </p:nvSpPr>
            <p:spPr bwMode="auto">
              <a:xfrm>
                <a:off x="2886"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1" name="Rectangle 1176"/>
              <p:cNvSpPr>
                <a:spLocks noChangeArrowheads="1"/>
              </p:cNvSpPr>
              <p:nvPr/>
            </p:nvSpPr>
            <p:spPr bwMode="auto">
              <a:xfrm>
                <a:off x="2923"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2" name="Rectangle 1177"/>
              <p:cNvSpPr>
                <a:spLocks noChangeArrowheads="1"/>
              </p:cNvSpPr>
              <p:nvPr/>
            </p:nvSpPr>
            <p:spPr bwMode="auto">
              <a:xfrm>
                <a:off x="2990"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3" name="Rectangle 1178"/>
              <p:cNvSpPr>
                <a:spLocks noChangeArrowheads="1"/>
              </p:cNvSpPr>
              <p:nvPr/>
            </p:nvSpPr>
            <p:spPr bwMode="auto">
              <a:xfrm>
                <a:off x="3027"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4" name="Rectangle 1179"/>
              <p:cNvSpPr>
                <a:spLocks noChangeArrowheads="1"/>
              </p:cNvSpPr>
              <p:nvPr/>
            </p:nvSpPr>
            <p:spPr bwMode="auto">
              <a:xfrm>
                <a:off x="3094"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5" name="Rectangle 1180"/>
              <p:cNvSpPr>
                <a:spLocks noChangeArrowheads="1"/>
              </p:cNvSpPr>
              <p:nvPr/>
            </p:nvSpPr>
            <p:spPr bwMode="auto">
              <a:xfrm>
                <a:off x="3130"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6" name="Rectangle 1181"/>
              <p:cNvSpPr>
                <a:spLocks noChangeArrowheads="1"/>
              </p:cNvSpPr>
              <p:nvPr/>
            </p:nvSpPr>
            <p:spPr bwMode="auto">
              <a:xfrm>
                <a:off x="3197"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7" name="Rectangle 1182"/>
              <p:cNvSpPr>
                <a:spLocks noChangeArrowheads="1"/>
              </p:cNvSpPr>
              <p:nvPr/>
            </p:nvSpPr>
            <p:spPr bwMode="auto">
              <a:xfrm>
                <a:off x="3234"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8" name="Rectangle 1183"/>
              <p:cNvSpPr>
                <a:spLocks noChangeArrowheads="1"/>
              </p:cNvSpPr>
              <p:nvPr/>
            </p:nvSpPr>
            <p:spPr bwMode="auto">
              <a:xfrm>
                <a:off x="3301" y="2456"/>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19" name="Rectangle 1184"/>
              <p:cNvSpPr>
                <a:spLocks noChangeArrowheads="1"/>
              </p:cNvSpPr>
              <p:nvPr/>
            </p:nvSpPr>
            <p:spPr bwMode="auto">
              <a:xfrm>
                <a:off x="3307"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0" name="Rectangle 1185"/>
              <p:cNvSpPr>
                <a:spLocks noChangeArrowheads="1"/>
              </p:cNvSpPr>
              <p:nvPr/>
            </p:nvSpPr>
            <p:spPr bwMode="auto">
              <a:xfrm>
                <a:off x="3374"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1" name="Rectangle 1186"/>
              <p:cNvSpPr>
                <a:spLocks noChangeArrowheads="1"/>
              </p:cNvSpPr>
              <p:nvPr/>
            </p:nvSpPr>
            <p:spPr bwMode="auto">
              <a:xfrm>
                <a:off x="3411"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2" name="Rectangle 1187"/>
              <p:cNvSpPr>
                <a:spLocks noChangeArrowheads="1"/>
              </p:cNvSpPr>
              <p:nvPr/>
            </p:nvSpPr>
            <p:spPr bwMode="auto">
              <a:xfrm>
                <a:off x="3478"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3" name="Rectangle 1188"/>
              <p:cNvSpPr>
                <a:spLocks noChangeArrowheads="1"/>
              </p:cNvSpPr>
              <p:nvPr/>
            </p:nvSpPr>
            <p:spPr bwMode="auto">
              <a:xfrm>
                <a:off x="3515"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4" name="Rectangle 1189"/>
              <p:cNvSpPr>
                <a:spLocks noChangeArrowheads="1"/>
              </p:cNvSpPr>
              <p:nvPr/>
            </p:nvSpPr>
            <p:spPr bwMode="auto">
              <a:xfrm>
                <a:off x="3582"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5" name="Rectangle 1190"/>
              <p:cNvSpPr>
                <a:spLocks noChangeArrowheads="1"/>
              </p:cNvSpPr>
              <p:nvPr/>
            </p:nvSpPr>
            <p:spPr bwMode="auto">
              <a:xfrm>
                <a:off x="3618"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6" name="Rectangle 1191"/>
              <p:cNvSpPr>
                <a:spLocks noChangeArrowheads="1"/>
              </p:cNvSpPr>
              <p:nvPr/>
            </p:nvSpPr>
            <p:spPr bwMode="auto">
              <a:xfrm>
                <a:off x="3685" y="2456"/>
                <a:ext cx="1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7" name="Rectangle 1192"/>
              <p:cNvSpPr>
                <a:spLocks noChangeArrowheads="1"/>
              </p:cNvSpPr>
              <p:nvPr/>
            </p:nvSpPr>
            <p:spPr bwMode="auto">
              <a:xfrm>
                <a:off x="3722"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8" name="Rectangle 1193"/>
              <p:cNvSpPr>
                <a:spLocks noChangeArrowheads="1"/>
              </p:cNvSpPr>
              <p:nvPr/>
            </p:nvSpPr>
            <p:spPr bwMode="auto">
              <a:xfrm>
                <a:off x="3789" y="2456"/>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29" name="Rectangle 1194"/>
              <p:cNvSpPr>
                <a:spLocks noChangeArrowheads="1"/>
              </p:cNvSpPr>
              <p:nvPr/>
            </p:nvSpPr>
            <p:spPr bwMode="auto">
              <a:xfrm>
                <a:off x="3795"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0" name="Rectangle 1195"/>
              <p:cNvSpPr>
                <a:spLocks noChangeArrowheads="1"/>
              </p:cNvSpPr>
              <p:nvPr/>
            </p:nvSpPr>
            <p:spPr bwMode="auto">
              <a:xfrm>
                <a:off x="3862"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1" name="Rectangle 1196"/>
              <p:cNvSpPr>
                <a:spLocks noChangeArrowheads="1"/>
              </p:cNvSpPr>
              <p:nvPr/>
            </p:nvSpPr>
            <p:spPr bwMode="auto">
              <a:xfrm>
                <a:off x="3899"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2" name="Rectangle 1197"/>
              <p:cNvSpPr>
                <a:spLocks noChangeArrowheads="1"/>
              </p:cNvSpPr>
              <p:nvPr/>
            </p:nvSpPr>
            <p:spPr bwMode="auto">
              <a:xfrm>
                <a:off x="3966"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3" name="Rectangle 1198"/>
              <p:cNvSpPr>
                <a:spLocks noChangeArrowheads="1"/>
              </p:cNvSpPr>
              <p:nvPr/>
            </p:nvSpPr>
            <p:spPr bwMode="auto">
              <a:xfrm>
                <a:off x="4003"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4" name="Rectangle 1199"/>
              <p:cNvSpPr>
                <a:spLocks noChangeArrowheads="1"/>
              </p:cNvSpPr>
              <p:nvPr/>
            </p:nvSpPr>
            <p:spPr bwMode="auto">
              <a:xfrm>
                <a:off x="4070"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5" name="Rectangle 1200"/>
              <p:cNvSpPr>
                <a:spLocks noChangeArrowheads="1"/>
              </p:cNvSpPr>
              <p:nvPr/>
            </p:nvSpPr>
            <p:spPr bwMode="auto">
              <a:xfrm>
                <a:off x="4106"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6" name="Rectangle 1201"/>
              <p:cNvSpPr>
                <a:spLocks noChangeArrowheads="1"/>
              </p:cNvSpPr>
              <p:nvPr/>
            </p:nvSpPr>
            <p:spPr bwMode="auto">
              <a:xfrm>
                <a:off x="4173"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7" name="Rectangle 1202"/>
              <p:cNvSpPr>
                <a:spLocks noChangeArrowheads="1"/>
              </p:cNvSpPr>
              <p:nvPr/>
            </p:nvSpPr>
            <p:spPr bwMode="auto">
              <a:xfrm>
                <a:off x="4210"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8" name="Rectangle 1203"/>
              <p:cNvSpPr>
                <a:spLocks noChangeArrowheads="1"/>
              </p:cNvSpPr>
              <p:nvPr/>
            </p:nvSpPr>
            <p:spPr bwMode="auto">
              <a:xfrm>
                <a:off x="4277"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39" name="Rectangle 1204"/>
              <p:cNvSpPr>
                <a:spLocks noChangeArrowheads="1"/>
              </p:cNvSpPr>
              <p:nvPr/>
            </p:nvSpPr>
            <p:spPr bwMode="auto">
              <a:xfrm>
                <a:off x="4289"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0" name="Rectangle 1205"/>
              <p:cNvSpPr>
                <a:spLocks noChangeArrowheads="1"/>
              </p:cNvSpPr>
              <p:nvPr/>
            </p:nvSpPr>
            <p:spPr bwMode="auto">
              <a:xfrm>
                <a:off x="4356"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1" name="Rectangle 1206"/>
              <p:cNvSpPr>
                <a:spLocks noChangeArrowheads="1"/>
              </p:cNvSpPr>
              <p:nvPr/>
            </p:nvSpPr>
            <p:spPr bwMode="auto">
              <a:xfrm>
                <a:off x="4393"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2" name="Rectangle 1207"/>
              <p:cNvSpPr>
                <a:spLocks noChangeArrowheads="1"/>
              </p:cNvSpPr>
              <p:nvPr/>
            </p:nvSpPr>
            <p:spPr bwMode="auto">
              <a:xfrm>
                <a:off x="4460"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3" name="Rectangle 1208"/>
              <p:cNvSpPr>
                <a:spLocks noChangeArrowheads="1"/>
              </p:cNvSpPr>
              <p:nvPr/>
            </p:nvSpPr>
            <p:spPr bwMode="auto">
              <a:xfrm>
                <a:off x="4497" y="2456"/>
                <a:ext cx="4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4" name="Rectangle 1209"/>
              <p:cNvSpPr>
                <a:spLocks noChangeArrowheads="1"/>
              </p:cNvSpPr>
              <p:nvPr/>
            </p:nvSpPr>
            <p:spPr bwMode="auto">
              <a:xfrm>
                <a:off x="4564"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5" name="Rectangle 1210"/>
              <p:cNvSpPr>
                <a:spLocks noChangeArrowheads="1"/>
              </p:cNvSpPr>
              <p:nvPr/>
            </p:nvSpPr>
            <p:spPr bwMode="auto">
              <a:xfrm>
                <a:off x="4600"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6" name="Rectangle 1211"/>
              <p:cNvSpPr>
                <a:spLocks noChangeArrowheads="1"/>
              </p:cNvSpPr>
              <p:nvPr/>
            </p:nvSpPr>
            <p:spPr bwMode="auto">
              <a:xfrm>
                <a:off x="4667" y="2456"/>
                <a:ext cx="12"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7" name="Rectangle 1212"/>
              <p:cNvSpPr>
                <a:spLocks noChangeArrowheads="1"/>
              </p:cNvSpPr>
              <p:nvPr/>
            </p:nvSpPr>
            <p:spPr bwMode="auto">
              <a:xfrm>
                <a:off x="4704" y="2456"/>
                <a:ext cx="43"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8" name="Rectangle 1213"/>
              <p:cNvSpPr>
                <a:spLocks noChangeArrowheads="1"/>
              </p:cNvSpPr>
              <p:nvPr/>
            </p:nvSpPr>
            <p:spPr bwMode="auto">
              <a:xfrm>
                <a:off x="4771" y="2456"/>
                <a:ext cx="6" cy="6"/>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49" name="Oval 1214"/>
              <p:cNvSpPr>
                <a:spLocks noChangeArrowheads="1"/>
              </p:cNvSpPr>
              <p:nvPr/>
            </p:nvSpPr>
            <p:spPr bwMode="auto">
              <a:xfrm>
                <a:off x="1819" y="2152"/>
                <a:ext cx="37"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0" name="Oval 1215"/>
              <p:cNvSpPr>
                <a:spLocks noChangeArrowheads="1"/>
              </p:cNvSpPr>
              <p:nvPr/>
            </p:nvSpPr>
            <p:spPr bwMode="auto">
              <a:xfrm>
                <a:off x="2307" y="2152"/>
                <a:ext cx="37"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1" name="Oval 1216"/>
              <p:cNvSpPr>
                <a:spLocks noChangeArrowheads="1"/>
              </p:cNvSpPr>
              <p:nvPr/>
            </p:nvSpPr>
            <p:spPr bwMode="auto">
              <a:xfrm>
                <a:off x="2801" y="2152"/>
                <a:ext cx="37"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2" name="Oval 1217"/>
              <p:cNvSpPr>
                <a:spLocks noChangeArrowheads="1"/>
              </p:cNvSpPr>
              <p:nvPr/>
            </p:nvSpPr>
            <p:spPr bwMode="auto">
              <a:xfrm>
                <a:off x="3289" y="2152"/>
                <a:ext cx="37"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3" name="Oval 1218"/>
              <p:cNvSpPr>
                <a:spLocks noChangeArrowheads="1"/>
              </p:cNvSpPr>
              <p:nvPr/>
            </p:nvSpPr>
            <p:spPr bwMode="auto">
              <a:xfrm>
                <a:off x="3777" y="2152"/>
                <a:ext cx="36"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4" name="Oval 1219"/>
              <p:cNvSpPr>
                <a:spLocks noChangeArrowheads="1"/>
              </p:cNvSpPr>
              <p:nvPr/>
            </p:nvSpPr>
            <p:spPr bwMode="auto">
              <a:xfrm>
                <a:off x="4271" y="2152"/>
                <a:ext cx="36"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5" name="Oval 1220"/>
              <p:cNvSpPr>
                <a:spLocks noChangeArrowheads="1"/>
              </p:cNvSpPr>
              <p:nvPr/>
            </p:nvSpPr>
            <p:spPr bwMode="auto">
              <a:xfrm>
                <a:off x="4759" y="2152"/>
                <a:ext cx="36"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6" name="Rectangle 1221"/>
              <p:cNvSpPr>
                <a:spLocks noChangeArrowheads="1"/>
              </p:cNvSpPr>
              <p:nvPr/>
            </p:nvSpPr>
            <p:spPr bwMode="auto">
              <a:xfrm>
                <a:off x="1783" y="2070"/>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57" name="Line 1222"/>
              <p:cNvSpPr>
                <a:spLocks noChangeShapeType="1"/>
              </p:cNvSpPr>
              <p:nvPr/>
            </p:nvSpPr>
            <p:spPr bwMode="auto">
              <a:xfrm flipH="1" flipV="1">
                <a:off x="1789" y="2076"/>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58" name="Line 1223"/>
              <p:cNvSpPr>
                <a:spLocks noChangeShapeType="1"/>
              </p:cNvSpPr>
              <p:nvPr/>
            </p:nvSpPr>
            <p:spPr bwMode="auto">
              <a:xfrm>
                <a:off x="1837" y="2123"/>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59" name="Line 1224"/>
              <p:cNvSpPr>
                <a:spLocks noChangeShapeType="1"/>
              </p:cNvSpPr>
              <p:nvPr/>
            </p:nvSpPr>
            <p:spPr bwMode="auto">
              <a:xfrm flipH="1">
                <a:off x="1789" y="2123"/>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60" name="Line 1225"/>
              <p:cNvSpPr>
                <a:spLocks noChangeShapeType="1"/>
              </p:cNvSpPr>
              <p:nvPr/>
            </p:nvSpPr>
            <p:spPr bwMode="auto">
              <a:xfrm flipV="1">
                <a:off x="1837" y="2076"/>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61" name="Line 1226"/>
              <p:cNvSpPr>
                <a:spLocks noChangeShapeType="1"/>
              </p:cNvSpPr>
              <p:nvPr/>
            </p:nvSpPr>
            <p:spPr bwMode="auto">
              <a:xfrm flipV="1">
                <a:off x="1837" y="2076"/>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62" name="Line 1227"/>
              <p:cNvSpPr>
                <a:spLocks noChangeShapeType="1"/>
              </p:cNvSpPr>
              <p:nvPr/>
            </p:nvSpPr>
            <p:spPr bwMode="auto">
              <a:xfrm>
                <a:off x="1837" y="2123"/>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63" name="Rectangle 1228"/>
              <p:cNvSpPr>
                <a:spLocks noChangeArrowheads="1"/>
              </p:cNvSpPr>
              <p:nvPr/>
            </p:nvSpPr>
            <p:spPr bwMode="auto">
              <a:xfrm>
                <a:off x="2270" y="2532"/>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864" name="Line 1229"/>
              <p:cNvSpPr>
                <a:spLocks noChangeShapeType="1"/>
              </p:cNvSpPr>
              <p:nvPr/>
            </p:nvSpPr>
            <p:spPr bwMode="auto">
              <a:xfrm flipH="1" flipV="1">
                <a:off x="2277" y="2538"/>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88" name="Line 1230"/>
            <p:cNvSpPr>
              <a:spLocks noChangeShapeType="1"/>
            </p:cNvSpPr>
            <p:nvPr/>
          </p:nvSpPr>
          <p:spPr bwMode="auto">
            <a:xfrm>
              <a:off x="2325" y="2585"/>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9" name="Line 1231"/>
            <p:cNvSpPr>
              <a:spLocks noChangeShapeType="1"/>
            </p:cNvSpPr>
            <p:nvPr/>
          </p:nvSpPr>
          <p:spPr bwMode="auto">
            <a:xfrm flipH="1">
              <a:off x="2277" y="2585"/>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0" name="Line 1232"/>
            <p:cNvSpPr>
              <a:spLocks noChangeShapeType="1"/>
            </p:cNvSpPr>
            <p:nvPr/>
          </p:nvSpPr>
          <p:spPr bwMode="auto">
            <a:xfrm flipV="1">
              <a:off x="2325" y="2538"/>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1" name="Line 1233"/>
            <p:cNvSpPr>
              <a:spLocks noChangeShapeType="1"/>
            </p:cNvSpPr>
            <p:nvPr/>
          </p:nvSpPr>
          <p:spPr bwMode="auto">
            <a:xfrm flipV="1">
              <a:off x="2325" y="2538"/>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2" name="Line 1234"/>
            <p:cNvSpPr>
              <a:spLocks noChangeShapeType="1"/>
            </p:cNvSpPr>
            <p:nvPr/>
          </p:nvSpPr>
          <p:spPr bwMode="auto">
            <a:xfrm>
              <a:off x="2325" y="2585"/>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3" name="Rectangle 1235"/>
            <p:cNvSpPr>
              <a:spLocks noChangeArrowheads="1"/>
            </p:cNvSpPr>
            <p:nvPr/>
          </p:nvSpPr>
          <p:spPr bwMode="auto">
            <a:xfrm>
              <a:off x="2764" y="2567"/>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594" name="Line 1236"/>
            <p:cNvSpPr>
              <a:spLocks noChangeShapeType="1"/>
            </p:cNvSpPr>
            <p:nvPr/>
          </p:nvSpPr>
          <p:spPr bwMode="auto">
            <a:xfrm flipH="1" flipV="1">
              <a:off x="2771" y="2573"/>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5" name="Line 1237"/>
            <p:cNvSpPr>
              <a:spLocks noChangeShapeType="1"/>
            </p:cNvSpPr>
            <p:nvPr/>
          </p:nvSpPr>
          <p:spPr bwMode="auto">
            <a:xfrm>
              <a:off x="2819" y="2620"/>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6" name="Line 1238"/>
            <p:cNvSpPr>
              <a:spLocks noChangeShapeType="1"/>
            </p:cNvSpPr>
            <p:nvPr/>
          </p:nvSpPr>
          <p:spPr bwMode="auto">
            <a:xfrm flipH="1">
              <a:off x="2771" y="2620"/>
              <a:ext cx="48"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7" name="Line 1239"/>
            <p:cNvSpPr>
              <a:spLocks noChangeShapeType="1"/>
            </p:cNvSpPr>
            <p:nvPr/>
          </p:nvSpPr>
          <p:spPr bwMode="auto">
            <a:xfrm flipV="1">
              <a:off x="2819" y="2573"/>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8" name="Line 1240"/>
            <p:cNvSpPr>
              <a:spLocks noChangeShapeType="1"/>
            </p:cNvSpPr>
            <p:nvPr/>
          </p:nvSpPr>
          <p:spPr bwMode="auto">
            <a:xfrm flipV="1">
              <a:off x="2819" y="2573"/>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99" name="Line 1241"/>
            <p:cNvSpPr>
              <a:spLocks noChangeShapeType="1"/>
            </p:cNvSpPr>
            <p:nvPr/>
          </p:nvSpPr>
          <p:spPr bwMode="auto">
            <a:xfrm>
              <a:off x="2819" y="2620"/>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0" name="Rectangle 1242"/>
            <p:cNvSpPr>
              <a:spLocks noChangeArrowheads="1"/>
            </p:cNvSpPr>
            <p:nvPr/>
          </p:nvSpPr>
          <p:spPr bwMode="auto">
            <a:xfrm>
              <a:off x="3252" y="2129"/>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01" name="Line 1243"/>
            <p:cNvSpPr>
              <a:spLocks noChangeShapeType="1"/>
            </p:cNvSpPr>
            <p:nvPr/>
          </p:nvSpPr>
          <p:spPr bwMode="auto">
            <a:xfrm flipH="1" flipV="1">
              <a:off x="3258" y="2134"/>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2" name="Line 1244"/>
            <p:cNvSpPr>
              <a:spLocks noChangeShapeType="1"/>
            </p:cNvSpPr>
            <p:nvPr/>
          </p:nvSpPr>
          <p:spPr bwMode="auto">
            <a:xfrm>
              <a:off x="3307" y="2181"/>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3" name="Line 1245"/>
            <p:cNvSpPr>
              <a:spLocks noChangeShapeType="1"/>
            </p:cNvSpPr>
            <p:nvPr/>
          </p:nvSpPr>
          <p:spPr bwMode="auto">
            <a:xfrm flipH="1">
              <a:off x="3258" y="2181"/>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4" name="Line 1246"/>
            <p:cNvSpPr>
              <a:spLocks noChangeShapeType="1"/>
            </p:cNvSpPr>
            <p:nvPr/>
          </p:nvSpPr>
          <p:spPr bwMode="auto">
            <a:xfrm flipV="1">
              <a:off x="3307" y="2134"/>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5" name="Line 1247"/>
            <p:cNvSpPr>
              <a:spLocks noChangeShapeType="1"/>
            </p:cNvSpPr>
            <p:nvPr/>
          </p:nvSpPr>
          <p:spPr bwMode="auto">
            <a:xfrm flipV="1">
              <a:off x="3307" y="2134"/>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6" name="Line 1248"/>
            <p:cNvSpPr>
              <a:spLocks noChangeShapeType="1"/>
            </p:cNvSpPr>
            <p:nvPr/>
          </p:nvSpPr>
          <p:spPr bwMode="auto">
            <a:xfrm>
              <a:off x="3307" y="2181"/>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7" name="Rectangle 1249"/>
            <p:cNvSpPr>
              <a:spLocks noChangeArrowheads="1"/>
            </p:cNvSpPr>
            <p:nvPr/>
          </p:nvSpPr>
          <p:spPr bwMode="auto">
            <a:xfrm>
              <a:off x="3740" y="1766"/>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08" name="Line 1250"/>
            <p:cNvSpPr>
              <a:spLocks noChangeShapeType="1"/>
            </p:cNvSpPr>
            <p:nvPr/>
          </p:nvSpPr>
          <p:spPr bwMode="auto">
            <a:xfrm flipH="1" flipV="1">
              <a:off x="3746" y="1772"/>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09" name="Line 1251"/>
            <p:cNvSpPr>
              <a:spLocks noChangeShapeType="1"/>
            </p:cNvSpPr>
            <p:nvPr/>
          </p:nvSpPr>
          <p:spPr bwMode="auto">
            <a:xfrm>
              <a:off x="3795" y="1819"/>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0" name="Line 1252"/>
            <p:cNvSpPr>
              <a:spLocks noChangeShapeType="1"/>
            </p:cNvSpPr>
            <p:nvPr/>
          </p:nvSpPr>
          <p:spPr bwMode="auto">
            <a:xfrm flipH="1">
              <a:off x="3746" y="1819"/>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1" name="Line 1253"/>
            <p:cNvSpPr>
              <a:spLocks noChangeShapeType="1"/>
            </p:cNvSpPr>
            <p:nvPr/>
          </p:nvSpPr>
          <p:spPr bwMode="auto">
            <a:xfrm flipV="1">
              <a:off x="3795" y="1772"/>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2" name="Line 1254"/>
            <p:cNvSpPr>
              <a:spLocks noChangeShapeType="1"/>
            </p:cNvSpPr>
            <p:nvPr/>
          </p:nvSpPr>
          <p:spPr bwMode="auto">
            <a:xfrm flipV="1">
              <a:off x="3795" y="1772"/>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3" name="Line 1255"/>
            <p:cNvSpPr>
              <a:spLocks noChangeShapeType="1"/>
            </p:cNvSpPr>
            <p:nvPr/>
          </p:nvSpPr>
          <p:spPr bwMode="auto">
            <a:xfrm>
              <a:off x="3795" y="1819"/>
              <a:ext cx="1"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4" name="Rectangle 1256"/>
            <p:cNvSpPr>
              <a:spLocks noChangeArrowheads="1"/>
            </p:cNvSpPr>
            <p:nvPr/>
          </p:nvSpPr>
          <p:spPr bwMode="auto">
            <a:xfrm>
              <a:off x="4234" y="2035"/>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15" name="Line 1257"/>
            <p:cNvSpPr>
              <a:spLocks noChangeShapeType="1"/>
            </p:cNvSpPr>
            <p:nvPr/>
          </p:nvSpPr>
          <p:spPr bwMode="auto">
            <a:xfrm flipH="1" flipV="1">
              <a:off x="4240" y="2041"/>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6" name="Line 1258"/>
            <p:cNvSpPr>
              <a:spLocks noChangeShapeType="1"/>
            </p:cNvSpPr>
            <p:nvPr/>
          </p:nvSpPr>
          <p:spPr bwMode="auto">
            <a:xfrm>
              <a:off x="4289" y="2088"/>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7" name="Line 1259"/>
            <p:cNvSpPr>
              <a:spLocks noChangeShapeType="1"/>
            </p:cNvSpPr>
            <p:nvPr/>
          </p:nvSpPr>
          <p:spPr bwMode="auto">
            <a:xfrm flipH="1">
              <a:off x="4240" y="2088"/>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8" name="Line 1260"/>
            <p:cNvSpPr>
              <a:spLocks noChangeShapeType="1"/>
            </p:cNvSpPr>
            <p:nvPr/>
          </p:nvSpPr>
          <p:spPr bwMode="auto">
            <a:xfrm flipV="1">
              <a:off x="4289" y="2041"/>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9" name="Line 1261"/>
            <p:cNvSpPr>
              <a:spLocks noChangeShapeType="1"/>
            </p:cNvSpPr>
            <p:nvPr/>
          </p:nvSpPr>
          <p:spPr bwMode="auto">
            <a:xfrm flipV="1">
              <a:off x="4289" y="2041"/>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0" name="Line 1262"/>
            <p:cNvSpPr>
              <a:spLocks noChangeShapeType="1"/>
            </p:cNvSpPr>
            <p:nvPr/>
          </p:nvSpPr>
          <p:spPr bwMode="auto">
            <a:xfrm>
              <a:off x="4289" y="2088"/>
              <a:ext cx="1"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1" name="Rectangle 1263"/>
            <p:cNvSpPr>
              <a:spLocks noChangeArrowheads="1"/>
            </p:cNvSpPr>
            <p:nvPr/>
          </p:nvSpPr>
          <p:spPr bwMode="auto">
            <a:xfrm>
              <a:off x="4722" y="1731"/>
              <a:ext cx="122"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22" name="Line 1264"/>
            <p:cNvSpPr>
              <a:spLocks noChangeShapeType="1"/>
            </p:cNvSpPr>
            <p:nvPr/>
          </p:nvSpPr>
          <p:spPr bwMode="auto">
            <a:xfrm flipH="1" flipV="1">
              <a:off x="4728" y="1737"/>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3" name="Line 1265"/>
            <p:cNvSpPr>
              <a:spLocks noChangeShapeType="1"/>
            </p:cNvSpPr>
            <p:nvPr/>
          </p:nvSpPr>
          <p:spPr bwMode="auto">
            <a:xfrm>
              <a:off x="4777" y="1784"/>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4" name="Line 1266"/>
            <p:cNvSpPr>
              <a:spLocks noChangeShapeType="1"/>
            </p:cNvSpPr>
            <p:nvPr/>
          </p:nvSpPr>
          <p:spPr bwMode="auto">
            <a:xfrm flipH="1">
              <a:off x="4728" y="1784"/>
              <a:ext cx="49"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5" name="Line 1267"/>
            <p:cNvSpPr>
              <a:spLocks noChangeShapeType="1"/>
            </p:cNvSpPr>
            <p:nvPr/>
          </p:nvSpPr>
          <p:spPr bwMode="auto">
            <a:xfrm flipV="1">
              <a:off x="4777" y="1737"/>
              <a:ext cx="49"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6" name="Line 1268"/>
            <p:cNvSpPr>
              <a:spLocks noChangeShapeType="1"/>
            </p:cNvSpPr>
            <p:nvPr/>
          </p:nvSpPr>
          <p:spPr bwMode="auto">
            <a:xfrm flipV="1">
              <a:off x="4777" y="1737"/>
              <a:ext cx="1" cy="47"/>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7" name="Line 1269"/>
            <p:cNvSpPr>
              <a:spLocks noChangeShapeType="1"/>
            </p:cNvSpPr>
            <p:nvPr/>
          </p:nvSpPr>
          <p:spPr bwMode="auto">
            <a:xfrm>
              <a:off x="4777" y="1784"/>
              <a:ext cx="1" cy="46"/>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8" name="Rectangle 1270"/>
            <p:cNvSpPr>
              <a:spLocks noChangeArrowheads="1"/>
            </p:cNvSpPr>
            <p:nvPr/>
          </p:nvSpPr>
          <p:spPr bwMode="auto">
            <a:xfrm>
              <a:off x="2517" y="1000"/>
              <a:ext cx="118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solidFill>
                    <a:srgbClr val="000000"/>
                  </a:solidFill>
                  <a:latin typeface="Arial" charset="0"/>
                </a:rPr>
                <a:t>Claim</a:t>
              </a:r>
              <a:r>
                <a:rPr lang="en-US" altLang="en-US" sz="1900">
                  <a:solidFill>
                    <a:srgbClr val="000000"/>
                  </a:solidFill>
                  <a:latin typeface="Arial" charset="0"/>
                </a:rPr>
                <a:t> </a:t>
              </a:r>
              <a:r>
                <a:rPr lang="en-US" altLang="en-US">
                  <a:solidFill>
                    <a:srgbClr val="000000"/>
                  </a:solidFill>
                  <a:latin typeface="Arial" charset="0"/>
                </a:rPr>
                <a:t>Exceptions</a:t>
              </a:r>
              <a:endParaRPr lang="en-US" altLang="en-US">
                <a:latin typeface="Book Antiqua" pitchFamily="18" charset="0"/>
              </a:endParaRPr>
            </a:p>
          </p:txBody>
        </p:sp>
        <p:sp>
          <p:nvSpPr>
            <p:cNvPr id="24629" name="Rectangle 1271"/>
            <p:cNvSpPr>
              <a:spLocks noChangeArrowheads="1"/>
            </p:cNvSpPr>
            <p:nvPr/>
          </p:nvSpPr>
          <p:spPr bwMode="auto">
            <a:xfrm>
              <a:off x="3107" y="1193"/>
              <a:ext cx="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altLang="en-US">
                <a:latin typeface="Book Antiqua" pitchFamily="18" charset="0"/>
              </a:endParaRPr>
            </a:p>
          </p:txBody>
        </p:sp>
        <p:sp>
          <p:nvSpPr>
            <p:cNvPr id="24630" name="Rectangle 1272"/>
            <p:cNvSpPr>
              <a:spLocks noChangeArrowheads="1"/>
            </p:cNvSpPr>
            <p:nvPr/>
          </p:nvSpPr>
          <p:spPr bwMode="auto">
            <a:xfrm>
              <a:off x="1330" y="2971"/>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6.0%</a:t>
              </a:r>
              <a:endParaRPr lang="en-US" altLang="en-US">
                <a:latin typeface="Book Antiqua" pitchFamily="18" charset="0"/>
              </a:endParaRPr>
            </a:p>
          </p:txBody>
        </p:sp>
        <p:sp>
          <p:nvSpPr>
            <p:cNvPr id="24631" name="Rectangle 1273"/>
            <p:cNvSpPr>
              <a:spLocks noChangeArrowheads="1"/>
            </p:cNvSpPr>
            <p:nvPr/>
          </p:nvSpPr>
          <p:spPr bwMode="auto">
            <a:xfrm>
              <a:off x="1330" y="2772"/>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6.5%</a:t>
              </a:r>
              <a:endParaRPr lang="en-US" altLang="en-US">
                <a:latin typeface="Book Antiqua" pitchFamily="18" charset="0"/>
              </a:endParaRPr>
            </a:p>
          </p:txBody>
        </p:sp>
        <p:sp>
          <p:nvSpPr>
            <p:cNvPr id="24632" name="Rectangle 1274"/>
            <p:cNvSpPr>
              <a:spLocks noChangeArrowheads="1"/>
            </p:cNvSpPr>
            <p:nvPr/>
          </p:nvSpPr>
          <p:spPr bwMode="auto">
            <a:xfrm>
              <a:off x="1330" y="2573"/>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7.0%</a:t>
              </a:r>
              <a:endParaRPr lang="en-US" altLang="en-US">
                <a:latin typeface="Book Antiqua" pitchFamily="18" charset="0"/>
              </a:endParaRPr>
            </a:p>
          </p:txBody>
        </p:sp>
        <p:sp>
          <p:nvSpPr>
            <p:cNvPr id="24633" name="Rectangle 1275"/>
            <p:cNvSpPr>
              <a:spLocks noChangeArrowheads="1"/>
            </p:cNvSpPr>
            <p:nvPr/>
          </p:nvSpPr>
          <p:spPr bwMode="auto">
            <a:xfrm>
              <a:off x="1330" y="2374"/>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7.5%</a:t>
              </a:r>
              <a:endParaRPr lang="en-US" altLang="en-US">
                <a:latin typeface="Book Antiqua" pitchFamily="18" charset="0"/>
              </a:endParaRPr>
            </a:p>
          </p:txBody>
        </p:sp>
        <p:sp>
          <p:nvSpPr>
            <p:cNvPr id="24634" name="Rectangle 1276"/>
            <p:cNvSpPr>
              <a:spLocks noChangeArrowheads="1"/>
            </p:cNvSpPr>
            <p:nvPr/>
          </p:nvSpPr>
          <p:spPr bwMode="auto">
            <a:xfrm>
              <a:off x="1330" y="2181"/>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8.0%</a:t>
              </a:r>
              <a:endParaRPr lang="en-US" altLang="en-US">
                <a:latin typeface="Book Antiqua" pitchFamily="18" charset="0"/>
              </a:endParaRPr>
            </a:p>
          </p:txBody>
        </p:sp>
        <p:sp>
          <p:nvSpPr>
            <p:cNvPr id="24635" name="Rectangle 1277"/>
            <p:cNvSpPr>
              <a:spLocks noChangeArrowheads="1"/>
            </p:cNvSpPr>
            <p:nvPr/>
          </p:nvSpPr>
          <p:spPr bwMode="auto">
            <a:xfrm>
              <a:off x="1330" y="1982"/>
              <a:ext cx="1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8.5%</a:t>
              </a:r>
              <a:endParaRPr lang="en-US" altLang="en-US">
                <a:latin typeface="Book Antiqua" pitchFamily="18" charset="0"/>
              </a:endParaRPr>
            </a:p>
          </p:txBody>
        </p:sp>
        <p:sp>
          <p:nvSpPr>
            <p:cNvPr id="24636" name="Rectangle 1278"/>
            <p:cNvSpPr>
              <a:spLocks noChangeArrowheads="1"/>
            </p:cNvSpPr>
            <p:nvPr/>
          </p:nvSpPr>
          <p:spPr bwMode="auto">
            <a:xfrm>
              <a:off x="1330" y="1784"/>
              <a:ext cx="191"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9.0%</a:t>
              </a:r>
              <a:endParaRPr lang="en-US" altLang="en-US">
                <a:latin typeface="Book Antiqua" pitchFamily="18" charset="0"/>
              </a:endParaRPr>
            </a:p>
          </p:txBody>
        </p:sp>
        <p:sp>
          <p:nvSpPr>
            <p:cNvPr id="24637" name="Rectangle 1279"/>
            <p:cNvSpPr>
              <a:spLocks noChangeArrowheads="1"/>
            </p:cNvSpPr>
            <p:nvPr/>
          </p:nvSpPr>
          <p:spPr bwMode="auto">
            <a:xfrm>
              <a:off x="1330" y="1585"/>
              <a:ext cx="191"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9.5%</a:t>
              </a:r>
              <a:endParaRPr lang="en-US" altLang="en-US">
                <a:latin typeface="Book Antiqua" pitchFamily="18" charset="0"/>
              </a:endParaRPr>
            </a:p>
          </p:txBody>
        </p:sp>
        <p:sp>
          <p:nvSpPr>
            <p:cNvPr id="24638" name="Rectangle 1280"/>
            <p:cNvSpPr>
              <a:spLocks noChangeArrowheads="1"/>
            </p:cNvSpPr>
            <p:nvPr/>
          </p:nvSpPr>
          <p:spPr bwMode="auto">
            <a:xfrm>
              <a:off x="1786" y="3129"/>
              <a:ext cx="16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Mon</a:t>
              </a:r>
              <a:endParaRPr lang="en-US" altLang="en-US">
                <a:latin typeface="Book Antiqua" pitchFamily="18" charset="0"/>
              </a:endParaRPr>
            </a:p>
          </p:txBody>
        </p:sp>
        <p:sp>
          <p:nvSpPr>
            <p:cNvPr id="24639" name="Rectangle 1281"/>
            <p:cNvSpPr>
              <a:spLocks noChangeArrowheads="1"/>
            </p:cNvSpPr>
            <p:nvPr/>
          </p:nvSpPr>
          <p:spPr bwMode="auto">
            <a:xfrm>
              <a:off x="2280" y="3129"/>
              <a:ext cx="14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Tue</a:t>
              </a:r>
              <a:endParaRPr lang="en-US" altLang="en-US">
                <a:latin typeface="Book Antiqua" pitchFamily="18" charset="0"/>
              </a:endParaRPr>
            </a:p>
          </p:txBody>
        </p:sp>
        <p:sp>
          <p:nvSpPr>
            <p:cNvPr id="24640" name="Rectangle 1282"/>
            <p:cNvSpPr>
              <a:spLocks noChangeArrowheads="1"/>
            </p:cNvSpPr>
            <p:nvPr/>
          </p:nvSpPr>
          <p:spPr bwMode="auto">
            <a:xfrm>
              <a:off x="2773" y="3129"/>
              <a:ext cx="1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Wed</a:t>
              </a:r>
              <a:endParaRPr lang="en-US" altLang="en-US">
                <a:latin typeface="Book Antiqua" pitchFamily="18" charset="0"/>
              </a:endParaRPr>
            </a:p>
          </p:txBody>
        </p:sp>
        <p:sp>
          <p:nvSpPr>
            <p:cNvPr id="24641" name="Rectangle 1283"/>
            <p:cNvSpPr>
              <a:spLocks noChangeArrowheads="1"/>
            </p:cNvSpPr>
            <p:nvPr/>
          </p:nvSpPr>
          <p:spPr bwMode="auto">
            <a:xfrm>
              <a:off x="3260" y="3129"/>
              <a:ext cx="14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Thu</a:t>
              </a:r>
              <a:endParaRPr lang="en-US" altLang="en-US">
                <a:latin typeface="Book Antiqua" pitchFamily="18" charset="0"/>
              </a:endParaRPr>
            </a:p>
          </p:txBody>
        </p:sp>
        <p:sp>
          <p:nvSpPr>
            <p:cNvPr id="24642" name="Rectangle 1284"/>
            <p:cNvSpPr>
              <a:spLocks noChangeArrowheads="1"/>
            </p:cNvSpPr>
            <p:nvPr/>
          </p:nvSpPr>
          <p:spPr bwMode="auto">
            <a:xfrm>
              <a:off x="3776" y="3129"/>
              <a:ext cx="9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Fri</a:t>
              </a:r>
              <a:endParaRPr lang="en-US" altLang="en-US">
                <a:latin typeface="Book Antiqua" pitchFamily="18" charset="0"/>
              </a:endParaRPr>
            </a:p>
          </p:txBody>
        </p:sp>
        <p:sp>
          <p:nvSpPr>
            <p:cNvPr id="24643" name="Rectangle 1285"/>
            <p:cNvSpPr>
              <a:spLocks noChangeArrowheads="1"/>
            </p:cNvSpPr>
            <p:nvPr/>
          </p:nvSpPr>
          <p:spPr bwMode="auto">
            <a:xfrm>
              <a:off x="4257" y="3129"/>
              <a:ext cx="126"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Sat</a:t>
              </a:r>
              <a:endParaRPr lang="en-US" altLang="en-US">
                <a:latin typeface="Book Antiqua" pitchFamily="18" charset="0"/>
              </a:endParaRPr>
            </a:p>
          </p:txBody>
        </p:sp>
        <p:sp>
          <p:nvSpPr>
            <p:cNvPr id="24644" name="Rectangle 1286"/>
            <p:cNvSpPr>
              <a:spLocks noChangeArrowheads="1"/>
            </p:cNvSpPr>
            <p:nvPr/>
          </p:nvSpPr>
          <p:spPr bwMode="auto">
            <a:xfrm>
              <a:off x="4729" y="3129"/>
              <a:ext cx="14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Sun</a:t>
              </a:r>
              <a:endParaRPr lang="en-US" altLang="en-US">
                <a:latin typeface="Book Antiqua" pitchFamily="18" charset="0"/>
              </a:endParaRPr>
            </a:p>
          </p:txBody>
        </p:sp>
        <p:sp>
          <p:nvSpPr>
            <p:cNvPr id="24645" name="Rectangle 1287"/>
            <p:cNvSpPr>
              <a:spLocks noChangeArrowheads="1"/>
            </p:cNvSpPr>
            <p:nvPr/>
          </p:nvSpPr>
          <p:spPr bwMode="auto">
            <a:xfrm>
              <a:off x="3089" y="3316"/>
              <a:ext cx="53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2000">
                  <a:solidFill>
                    <a:srgbClr val="000000"/>
                  </a:solidFill>
                  <a:latin typeface="Arial" charset="0"/>
                </a:rPr>
                <a:t>Weekday</a:t>
              </a:r>
              <a:endParaRPr lang="en-US" altLang="en-US">
                <a:latin typeface="Book Antiqua" pitchFamily="18" charset="0"/>
              </a:endParaRPr>
            </a:p>
          </p:txBody>
        </p:sp>
        <p:sp>
          <p:nvSpPr>
            <p:cNvPr id="24646" name="Rectangle 1288"/>
            <p:cNvSpPr>
              <a:spLocks noChangeArrowheads="1"/>
            </p:cNvSpPr>
            <p:nvPr/>
          </p:nvSpPr>
          <p:spPr bwMode="auto">
            <a:xfrm rot="-5400000">
              <a:off x="326" y="2191"/>
              <a:ext cx="168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latin typeface="Book Antiqua" pitchFamily="18" charset="0"/>
                </a:rPr>
                <a:t>Proportion of Exceptions</a:t>
              </a:r>
            </a:p>
          </p:txBody>
        </p:sp>
        <p:sp>
          <p:nvSpPr>
            <p:cNvPr id="24647" name="Rectangle 1289"/>
            <p:cNvSpPr>
              <a:spLocks noChangeArrowheads="1"/>
            </p:cNvSpPr>
            <p:nvPr/>
          </p:nvSpPr>
          <p:spPr bwMode="auto">
            <a:xfrm>
              <a:off x="4094" y="3281"/>
              <a:ext cx="909" cy="310"/>
            </a:xfrm>
            <a:prstGeom prst="rect">
              <a:avLst/>
            </a:prstGeom>
            <a:solidFill>
              <a:srgbClr val="FFFFFF"/>
            </a:solidFill>
            <a:ln w="0">
              <a:solidFill>
                <a:srgbClr val="000000"/>
              </a:solidFill>
              <a:miter lim="800000"/>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48" name="Rectangle 1290"/>
            <p:cNvSpPr>
              <a:spLocks noChangeArrowheads="1"/>
            </p:cNvSpPr>
            <p:nvPr/>
          </p:nvSpPr>
          <p:spPr bwMode="auto">
            <a:xfrm>
              <a:off x="4124" y="3363"/>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49" name="Rectangle 1291"/>
            <p:cNvSpPr>
              <a:spLocks noChangeArrowheads="1"/>
            </p:cNvSpPr>
            <p:nvPr/>
          </p:nvSpPr>
          <p:spPr bwMode="auto">
            <a:xfrm>
              <a:off x="4198" y="3363"/>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0" name="Rectangle 1292"/>
            <p:cNvSpPr>
              <a:spLocks noChangeArrowheads="1"/>
            </p:cNvSpPr>
            <p:nvPr/>
          </p:nvSpPr>
          <p:spPr bwMode="auto">
            <a:xfrm>
              <a:off x="4271" y="3363"/>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1" name="Rectangle 1293"/>
            <p:cNvSpPr>
              <a:spLocks noChangeArrowheads="1"/>
            </p:cNvSpPr>
            <p:nvPr/>
          </p:nvSpPr>
          <p:spPr bwMode="auto">
            <a:xfrm>
              <a:off x="4344" y="3363"/>
              <a:ext cx="24"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2" name="Rectangle 1294"/>
            <p:cNvSpPr>
              <a:spLocks noChangeArrowheads="1"/>
            </p:cNvSpPr>
            <p:nvPr/>
          </p:nvSpPr>
          <p:spPr bwMode="auto">
            <a:xfrm>
              <a:off x="4417" y="3363"/>
              <a:ext cx="25" cy="11"/>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3" name="Oval 1295"/>
            <p:cNvSpPr>
              <a:spLocks noChangeArrowheads="1"/>
            </p:cNvSpPr>
            <p:nvPr/>
          </p:nvSpPr>
          <p:spPr bwMode="auto">
            <a:xfrm>
              <a:off x="4277" y="3351"/>
              <a:ext cx="37" cy="35"/>
            </a:xfrm>
            <a:prstGeom prst="ellipse">
              <a:avLst/>
            </a:prstGeom>
            <a:solidFill>
              <a:srgbClr val="000080"/>
            </a:solidFill>
            <a:ln w="9525">
              <a:solidFill>
                <a:srgbClr val="000080"/>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4" name="Rectangle 1296"/>
            <p:cNvSpPr>
              <a:spLocks noChangeArrowheads="1"/>
            </p:cNvSpPr>
            <p:nvPr/>
          </p:nvSpPr>
          <p:spPr bwMode="auto">
            <a:xfrm>
              <a:off x="4548" y="3304"/>
              <a:ext cx="21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Mean</a:t>
              </a:r>
              <a:endParaRPr lang="en-US" altLang="en-US">
                <a:latin typeface="Book Antiqua" pitchFamily="18" charset="0"/>
              </a:endParaRPr>
            </a:p>
          </p:txBody>
        </p:sp>
        <p:sp>
          <p:nvSpPr>
            <p:cNvPr id="24655" name="Line 1297"/>
            <p:cNvSpPr>
              <a:spLocks noChangeShapeType="1"/>
            </p:cNvSpPr>
            <p:nvPr/>
          </p:nvSpPr>
          <p:spPr bwMode="auto">
            <a:xfrm>
              <a:off x="4131" y="3515"/>
              <a:ext cx="329" cy="1"/>
            </a:xfrm>
            <a:prstGeom prst="line">
              <a:avLst/>
            </a:prstGeom>
            <a:noFill/>
            <a:ln w="2857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6" name="Rectangle 1298"/>
            <p:cNvSpPr>
              <a:spLocks noChangeArrowheads="1"/>
            </p:cNvSpPr>
            <p:nvPr/>
          </p:nvSpPr>
          <p:spPr bwMode="auto">
            <a:xfrm>
              <a:off x="4253" y="3474"/>
              <a:ext cx="97"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657" name="Line 1299"/>
            <p:cNvSpPr>
              <a:spLocks noChangeShapeType="1"/>
            </p:cNvSpPr>
            <p:nvPr/>
          </p:nvSpPr>
          <p:spPr bwMode="auto">
            <a:xfrm flipH="1" flipV="1">
              <a:off x="4259" y="3480"/>
              <a:ext cx="36"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8" name="Line 1300"/>
            <p:cNvSpPr>
              <a:spLocks noChangeShapeType="1"/>
            </p:cNvSpPr>
            <p:nvPr/>
          </p:nvSpPr>
          <p:spPr bwMode="auto">
            <a:xfrm>
              <a:off x="4295" y="3515"/>
              <a:ext cx="37"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9" name="Line 1301"/>
            <p:cNvSpPr>
              <a:spLocks noChangeShapeType="1"/>
            </p:cNvSpPr>
            <p:nvPr/>
          </p:nvSpPr>
          <p:spPr bwMode="auto">
            <a:xfrm flipH="1">
              <a:off x="4259" y="3515"/>
              <a:ext cx="36"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0" name="Line 1302"/>
            <p:cNvSpPr>
              <a:spLocks noChangeShapeType="1"/>
            </p:cNvSpPr>
            <p:nvPr/>
          </p:nvSpPr>
          <p:spPr bwMode="auto">
            <a:xfrm flipV="1">
              <a:off x="4295" y="3480"/>
              <a:ext cx="37"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1" name="Line 1303"/>
            <p:cNvSpPr>
              <a:spLocks noChangeShapeType="1"/>
            </p:cNvSpPr>
            <p:nvPr/>
          </p:nvSpPr>
          <p:spPr bwMode="auto">
            <a:xfrm flipV="1">
              <a:off x="4295" y="3480"/>
              <a:ext cx="1"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2" name="Line 1304"/>
            <p:cNvSpPr>
              <a:spLocks noChangeShapeType="1"/>
            </p:cNvSpPr>
            <p:nvPr/>
          </p:nvSpPr>
          <p:spPr bwMode="auto">
            <a:xfrm>
              <a:off x="4295" y="3515"/>
              <a:ext cx="1" cy="35"/>
            </a:xfrm>
            <a:prstGeom prst="line">
              <a:avLst/>
            </a:prstGeom>
            <a:noFill/>
            <a:ln w="9525">
              <a:solidFill>
                <a:srgbClr val="8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3" name="Rectangle 1305"/>
            <p:cNvSpPr>
              <a:spLocks noChangeArrowheads="1"/>
            </p:cNvSpPr>
            <p:nvPr/>
          </p:nvSpPr>
          <p:spPr bwMode="auto">
            <a:xfrm>
              <a:off x="4589" y="3456"/>
              <a:ext cx="36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300">
                  <a:solidFill>
                    <a:srgbClr val="000000"/>
                  </a:solidFill>
                  <a:latin typeface="Arial" charset="0"/>
                </a:rPr>
                <a:t>Prop_bad</a:t>
              </a:r>
              <a:endParaRPr lang="en-US" altLang="en-US">
                <a:latin typeface="Book Antiqua" pitchFamily="18" charset="0"/>
              </a:endParaRPr>
            </a:p>
          </p:txBody>
        </p:sp>
        <p:sp>
          <p:nvSpPr>
            <p:cNvPr id="24664" name="Rectangle 1306"/>
            <p:cNvSpPr>
              <a:spLocks noChangeArrowheads="1"/>
            </p:cNvSpPr>
            <p:nvPr/>
          </p:nvSpPr>
          <p:spPr bwMode="auto">
            <a:xfrm>
              <a:off x="1051" y="953"/>
              <a:ext cx="3988" cy="263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sp>
        <p:nvSpPr>
          <p:cNvPr id="24584" name="Rectangle 1307"/>
          <p:cNvSpPr>
            <a:spLocks noChangeArrowheads="1"/>
          </p:cNvSpPr>
          <p:nvPr/>
        </p:nvSpPr>
        <p:spPr bwMode="auto">
          <a:xfrm>
            <a:off x="3633788" y="1878013"/>
            <a:ext cx="2403475"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585" name="Oval 1308"/>
          <p:cNvSpPr>
            <a:spLocks noChangeArrowheads="1"/>
          </p:cNvSpPr>
          <p:nvPr/>
        </p:nvSpPr>
        <p:spPr bwMode="auto">
          <a:xfrm>
            <a:off x="6096000" y="2209800"/>
            <a:ext cx="2286000" cy="1371600"/>
          </a:xfrm>
          <a:prstGeom prst="ellipse">
            <a:avLst/>
          </a:prstGeom>
          <a:noFill/>
          <a:ln w="28575">
            <a:solidFill>
              <a:srgbClr val="FF5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4586" name="Text Box 1309"/>
          <p:cNvSpPr txBox="1">
            <a:spLocks noChangeArrowheads="1"/>
          </p:cNvSpPr>
          <p:nvPr/>
        </p:nvSpPr>
        <p:spPr bwMode="auto">
          <a:xfrm>
            <a:off x="4953000" y="18288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b="1" i="1">
                <a:solidFill>
                  <a:srgbClr val="FF0000"/>
                </a:solidFill>
              </a:rPr>
              <a:t>Out of control?</a:t>
            </a:r>
          </a:p>
        </p:txBody>
      </p:sp>
    </p:spTree>
    <p:extLst>
      <p:ext uri="{BB962C8B-B14F-4D97-AF65-F5344CB8AC3E}">
        <p14:creationId xmlns:p14="http://schemas.microsoft.com/office/powerpoint/2010/main" val="1668076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5336F57-9514-431E-80D7-5E51DB513931}" type="datetime1">
              <a:rPr lang="en-US" altLang="en-US" sz="1400" smtClean="0"/>
              <a:pPr/>
              <a:t>11/11/2017</a:t>
            </a:fld>
            <a:endParaRPr lang="en-US" altLang="en-US" sz="1400" smtClean="0"/>
          </a:p>
        </p:txBody>
      </p:sp>
      <p:sp>
        <p:nvSpPr>
          <p:cNvPr id="256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40FFDD2-E96F-434B-9F5B-8ED79815C098}" type="slidenum">
              <a:rPr lang="en-US" altLang="en-US" sz="1400" smtClean="0"/>
              <a:pPr/>
              <a:t>9</a:t>
            </a:fld>
            <a:endParaRPr lang="en-US" altLang="en-US" sz="1400" smtClean="0"/>
          </a:p>
        </p:txBody>
      </p:sp>
      <p:grpSp>
        <p:nvGrpSpPr>
          <p:cNvPr id="25605" name="Group 2"/>
          <p:cNvGrpSpPr>
            <a:grpSpLocks/>
          </p:cNvGrpSpPr>
          <p:nvPr/>
        </p:nvGrpSpPr>
        <p:grpSpPr bwMode="auto">
          <a:xfrm>
            <a:off x="228600" y="1295400"/>
            <a:ext cx="5410200" cy="838200"/>
            <a:chOff x="1488" y="1392"/>
            <a:chExt cx="3408" cy="528"/>
          </a:xfrm>
        </p:grpSpPr>
        <p:sp>
          <p:nvSpPr>
            <p:cNvPr id="25633" name="Rectangle 3"/>
            <p:cNvSpPr>
              <a:spLocks noChangeArrowheads="1"/>
            </p:cNvSpPr>
            <p:nvPr/>
          </p:nvSpPr>
          <p:spPr bwMode="auto">
            <a:xfrm>
              <a:off x="1488" y="1392"/>
              <a:ext cx="337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de-DE" altLang="en-US" sz="1600">
                  <a:latin typeface="Tahoma" pitchFamily="34" charset="0"/>
                </a:rPr>
                <a:t>Process [4711] started [2000-07-31 13:15] by [CC agent]</a:t>
              </a:r>
            </a:p>
            <a:p>
              <a:r>
                <a:rPr lang="de-DE" altLang="en-US" sz="1600">
                  <a:latin typeface="Tahoma" pitchFamily="34" charset="0"/>
                </a:rPr>
                <a:t>Activity [1] ready [2000-07-31 -13:15]</a:t>
              </a:r>
            </a:p>
            <a:p>
              <a:r>
                <a:rPr lang="de-DE" altLang="en-US" sz="1600">
                  <a:latin typeface="Tahoma" pitchFamily="34" charset="0"/>
                </a:rPr>
                <a:t>Activity [1] started [2000-07-31 -13:17] by [CC agent]</a:t>
              </a:r>
            </a:p>
          </p:txBody>
        </p:sp>
        <p:sp>
          <p:nvSpPr>
            <p:cNvPr id="25634" name="Rectangle 4"/>
            <p:cNvSpPr>
              <a:spLocks noChangeArrowheads="1"/>
            </p:cNvSpPr>
            <p:nvPr/>
          </p:nvSpPr>
          <p:spPr bwMode="auto">
            <a:xfrm>
              <a:off x="2832" y="1440"/>
              <a:ext cx="2064" cy="4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sp>
        <p:nvSpPr>
          <p:cNvPr id="25606" name="Rectangle 5"/>
          <p:cNvSpPr>
            <a:spLocks noGrp="1" noChangeArrowheads="1"/>
          </p:cNvSpPr>
          <p:nvPr>
            <p:ph type="title"/>
          </p:nvPr>
        </p:nvSpPr>
        <p:spPr/>
        <p:txBody>
          <a:bodyPr/>
          <a:lstStyle/>
          <a:p>
            <a:r>
              <a:rPr lang="en-US" altLang="en-US" b="1" dirty="0" smtClean="0"/>
              <a:t>Process Mining</a:t>
            </a:r>
          </a:p>
        </p:txBody>
      </p:sp>
      <p:sp>
        <p:nvSpPr>
          <p:cNvPr id="25607" name="Text Box 6"/>
          <p:cNvSpPr txBox="1">
            <a:spLocks noChangeArrowheads="1"/>
          </p:cNvSpPr>
          <p:nvPr/>
        </p:nvSpPr>
        <p:spPr bwMode="auto">
          <a:xfrm>
            <a:off x="762000" y="3124200"/>
            <a:ext cx="731520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800"/>
              <a:t>Process analysis</a:t>
            </a:r>
          </a:p>
          <a:p>
            <a:pPr lvl="1">
              <a:spcBef>
                <a:spcPct val="50000"/>
              </a:spcBef>
              <a:buFontTx/>
              <a:buChar char="•"/>
            </a:pPr>
            <a:r>
              <a:rPr lang="en-US" altLang="en-US"/>
              <a:t>  Discover the underlying process structure (map)</a:t>
            </a:r>
          </a:p>
          <a:p>
            <a:pPr lvl="1">
              <a:spcBef>
                <a:spcPct val="50000"/>
              </a:spcBef>
              <a:buFontTx/>
              <a:buChar char="•"/>
            </a:pPr>
            <a:r>
              <a:rPr lang="en-US" altLang="en-US"/>
              <a:t>  Isolate and understand exception cases </a:t>
            </a:r>
          </a:p>
          <a:p>
            <a:pPr lvl="1">
              <a:spcBef>
                <a:spcPct val="50000"/>
              </a:spcBef>
              <a:buFontTx/>
              <a:buChar char="•"/>
            </a:pPr>
            <a:r>
              <a:rPr lang="en-US" altLang="en-US"/>
              <a:t>  Perform customer profile analysis </a:t>
            </a:r>
          </a:p>
          <a:p>
            <a:pPr lvl="1">
              <a:spcBef>
                <a:spcPct val="50000"/>
              </a:spcBef>
              <a:buFontTx/>
              <a:buChar char="•"/>
            </a:pPr>
            <a:r>
              <a:rPr lang="en-US" altLang="en-US"/>
              <a:t>  Insert new knowledge into process steps </a:t>
            </a:r>
          </a:p>
        </p:txBody>
      </p:sp>
      <p:grpSp>
        <p:nvGrpSpPr>
          <p:cNvPr id="25608" name="Group 7"/>
          <p:cNvGrpSpPr>
            <a:grpSpLocks/>
          </p:cNvGrpSpPr>
          <p:nvPr/>
        </p:nvGrpSpPr>
        <p:grpSpPr bwMode="auto">
          <a:xfrm>
            <a:off x="4800600" y="2057400"/>
            <a:ext cx="1295400" cy="685800"/>
            <a:chOff x="1248" y="3504"/>
            <a:chExt cx="1104" cy="576"/>
          </a:xfrm>
        </p:grpSpPr>
        <p:sp>
          <p:nvSpPr>
            <p:cNvPr id="25628" name="Oval 8"/>
            <p:cNvSpPr>
              <a:spLocks noChangeArrowheads="1"/>
            </p:cNvSpPr>
            <p:nvPr/>
          </p:nvSpPr>
          <p:spPr bwMode="auto">
            <a:xfrm>
              <a:off x="1248" y="3824"/>
              <a:ext cx="1104" cy="2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29" name="Rectangle 9"/>
            <p:cNvSpPr>
              <a:spLocks noChangeArrowheads="1"/>
            </p:cNvSpPr>
            <p:nvPr/>
          </p:nvSpPr>
          <p:spPr bwMode="auto">
            <a:xfrm>
              <a:off x="1248" y="3632"/>
              <a:ext cx="1104" cy="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30" name="Oval 10"/>
            <p:cNvSpPr>
              <a:spLocks noChangeArrowheads="1"/>
            </p:cNvSpPr>
            <p:nvPr/>
          </p:nvSpPr>
          <p:spPr bwMode="auto">
            <a:xfrm>
              <a:off x="1248" y="3504"/>
              <a:ext cx="1104" cy="192"/>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31" name="Line 11"/>
            <p:cNvSpPr>
              <a:spLocks noChangeShapeType="1"/>
            </p:cNvSpPr>
            <p:nvPr/>
          </p:nvSpPr>
          <p:spPr bwMode="auto">
            <a:xfrm>
              <a:off x="1248" y="36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2" name="Line 12"/>
            <p:cNvSpPr>
              <a:spLocks noChangeShapeType="1"/>
            </p:cNvSpPr>
            <p:nvPr/>
          </p:nvSpPr>
          <p:spPr bwMode="auto">
            <a:xfrm>
              <a:off x="2352" y="360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5609" name="AutoShape 13"/>
          <p:cNvSpPr>
            <a:spLocks noChangeArrowheads="1"/>
          </p:cNvSpPr>
          <p:nvPr/>
        </p:nvSpPr>
        <p:spPr bwMode="auto">
          <a:xfrm>
            <a:off x="4343400" y="2254250"/>
            <a:ext cx="381000" cy="304800"/>
          </a:xfrm>
          <a:prstGeom prst="rightArrow">
            <a:avLst>
              <a:gd name="adj1" fmla="val 50000"/>
              <a:gd name="adj2" fmla="val 31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10" name="Text Box 14"/>
          <p:cNvSpPr txBox="1">
            <a:spLocks noChangeArrowheads="1"/>
          </p:cNvSpPr>
          <p:nvPr/>
        </p:nvSpPr>
        <p:spPr bwMode="auto">
          <a:xfrm>
            <a:off x="4724400" y="12192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200"/>
              <a:t>Data Warehouse</a:t>
            </a:r>
          </a:p>
        </p:txBody>
      </p:sp>
      <p:grpSp>
        <p:nvGrpSpPr>
          <p:cNvPr id="25611" name="Group 15"/>
          <p:cNvGrpSpPr>
            <a:grpSpLocks/>
          </p:cNvGrpSpPr>
          <p:nvPr/>
        </p:nvGrpSpPr>
        <p:grpSpPr bwMode="auto">
          <a:xfrm>
            <a:off x="2971800" y="2057400"/>
            <a:ext cx="1295400" cy="685800"/>
            <a:chOff x="1248" y="3504"/>
            <a:chExt cx="1104" cy="576"/>
          </a:xfrm>
        </p:grpSpPr>
        <p:sp>
          <p:nvSpPr>
            <p:cNvPr id="25623" name="Oval 16"/>
            <p:cNvSpPr>
              <a:spLocks noChangeArrowheads="1"/>
            </p:cNvSpPr>
            <p:nvPr/>
          </p:nvSpPr>
          <p:spPr bwMode="auto">
            <a:xfrm>
              <a:off x="1248" y="3824"/>
              <a:ext cx="1104" cy="2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24" name="Rectangle 17"/>
            <p:cNvSpPr>
              <a:spLocks noChangeArrowheads="1"/>
            </p:cNvSpPr>
            <p:nvPr/>
          </p:nvSpPr>
          <p:spPr bwMode="auto">
            <a:xfrm>
              <a:off x="1248" y="3632"/>
              <a:ext cx="1104" cy="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25" name="Oval 18"/>
            <p:cNvSpPr>
              <a:spLocks noChangeArrowheads="1"/>
            </p:cNvSpPr>
            <p:nvPr/>
          </p:nvSpPr>
          <p:spPr bwMode="auto">
            <a:xfrm>
              <a:off x="1248" y="3504"/>
              <a:ext cx="1104" cy="192"/>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26" name="Line 19"/>
            <p:cNvSpPr>
              <a:spLocks noChangeShapeType="1"/>
            </p:cNvSpPr>
            <p:nvPr/>
          </p:nvSpPr>
          <p:spPr bwMode="auto">
            <a:xfrm>
              <a:off x="1248" y="3607"/>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20"/>
            <p:cNvSpPr>
              <a:spLocks noChangeShapeType="1"/>
            </p:cNvSpPr>
            <p:nvPr/>
          </p:nvSpPr>
          <p:spPr bwMode="auto">
            <a:xfrm>
              <a:off x="2352" y="3600"/>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5612" name="Text Box 21"/>
          <p:cNvSpPr txBox="1">
            <a:spLocks noChangeArrowheads="1"/>
          </p:cNvSpPr>
          <p:nvPr/>
        </p:nvSpPr>
        <p:spPr bwMode="auto">
          <a:xfrm>
            <a:off x="2895600" y="12192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200"/>
              <a:t>Workflow Log</a:t>
            </a:r>
          </a:p>
        </p:txBody>
      </p:sp>
      <p:sp>
        <p:nvSpPr>
          <p:cNvPr id="25613" name="Line 22"/>
          <p:cNvSpPr>
            <a:spLocks noChangeShapeType="1"/>
          </p:cNvSpPr>
          <p:nvPr/>
        </p:nvSpPr>
        <p:spPr bwMode="auto">
          <a:xfrm>
            <a:off x="2514600" y="2057400"/>
            <a:ext cx="685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4" name="AutoShape 23"/>
          <p:cNvSpPr>
            <a:spLocks noChangeArrowheads="1"/>
          </p:cNvSpPr>
          <p:nvPr/>
        </p:nvSpPr>
        <p:spPr bwMode="auto">
          <a:xfrm>
            <a:off x="6172200" y="2254250"/>
            <a:ext cx="381000" cy="304800"/>
          </a:xfrm>
          <a:prstGeom prst="rightArrow">
            <a:avLst>
              <a:gd name="adj1" fmla="val 50000"/>
              <a:gd name="adj2" fmla="val 31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15" name="Text Box 24"/>
          <p:cNvSpPr txBox="1">
            <a:spLocks noChangeArrowheads="1"/>
          </p:cNvSpPr>
          <p:nvPr/>
        </p:nvSpPr>
        <p:spPr bwMode="auto">
          <a:xfrm>
            <a:off x="6705600" y="1752600"/>
            <a:ext cx="1371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sz="2200" dirty="0" smtClean="0"/>
              <a:t>Process </a:t>
            </a:r>
            <a:r>
              <a:rPr lang="en-US" altLang="en-US" sz="2200" dirty="0"/>
              <a:t>Mining</a:t>
            </a:r>
            <a:br>
              <a:rPr lang="en-US" altLang="en-US" sz="2200" dirty="0"/>
            </a:br>
            <a:r>
              <a:rPr lang="en-US" altLang="en-US" sz="2200" dirty="0"/>
              <a:t>Software</a:t>
            </a:r>
          </a:p>
        </p:txBody>
      </p:sp>
      <p:grpSp>
        <p:nvGrpSpPr>
          <p:cNvPr id="25616" name="Group 25"/>
          <p:cNvGrpSpPr>
            <a:grpSpLocks/>
          </p:cNvGrpSpPr>
          <p:nvPr/>
        </p:nvGrpSpPr>
        <p:grpSpPr bwMode="auto">
          <a:xfrm>
            <a:off x="7924800" y="2025650"/>
            <a:ext cx="269875" cy="566738"/>
            <a:chOff x="4992" y="2907"/>
            <a:chExt cx="170" cy="357"/>
          </a:xfrm>
        </p:grpSpPr>
        <p:sp>
          <p:nvSpPr>
            <p:cNvPr id="25617" name="Oval 26"/>
            <p:cNvSpPr>
              <a:spLocks noChangeArrowheads="1"/>
            </p:cNvSpPr>
            <p:nvPr/>
          </p:nvSpPr>
          <p:spPr bwMode="auto">
            <a:xfrm>
              <a:off x="5064" y="2907"/>
              <a:ext cx="61" cy="117"/>
            </a:xfrm>
            <a:prstGeom prst="ellipse">
              <a:avLst/>
            </a:prstGeom>
            <a:solidFill>
              <a:srgbClr val="FFFFE5"/>
            </a:solidFill>
            <a:ln w="9525">
              <a:solidFill>
                <a:schemeClr val="tx1"/>
              </a:solidFill>
              <a:round/>
              <a:headEnd/>
              <a:tailEnd/>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25618" name="Line 27"/>
            <p:cNvSpPr>
              <a:spLocks noChangeShapeType="1"/>
            </p:cNvSpPr>
            <p:nvPr/>
          </p:nvSpPr>
          <p:spPr bwMode="auto">
            <a:xfrm>
              <a:off x="5097" y="3003"/>
              <a:ext cx="0" cy="1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28"/>
            <p:cNvSpPr>
              <a:spLocks noChangeShapeType="1"/>
            </p:cNvSpPr>
            <p:nvPr/>
          </p:nvSpPr>
          <p:spPr bwMode="auto">
            <a:xfrm flipH="1">
              <a:off x="4992" y="3040"/>
              <a:ext cx="112" cy="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29"/>
            <p:cNvSpPr>
              <a:spLocks noChangeShapeType="1"/>
            </p:cNvSpPr>
            <p:nvPr/>
          </p:nvSpPr>
          <p:spPr bwMode="auto">
            <a:xfrm flipH="1">
              <a:off x="5048" y="3040"/>
              <a:ext cx="56"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30"/>
            <p:cNvSpPr>
              <a:spLocks noChangeShapeType="1"/>
            </p:cNvSpPr>
            <p:nvPr/>
          </p:nvSpPr>
          <p:spPr bwMode="auto">
            <a:xfrm flipH="1">
              <a:off x="5016" y="3152"/>
              <a:ext cx="73"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31"/>
            <p:cNvSpPr>
              <a:spLocks noChangeShapeType="1"/>
            </p:cNvSpPr>
            <p:nvPr/>
          </p:nvSpPr>
          <p:spPr bwMode="auto">
            <a:xfrm>
              <a:off x="5106" y="3147"/>
              <a:ext cx="56"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850418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2082</TotalTime>
  <Words>2882</Words>
  <Application>Microsoft Office PowerPoint</Application>
  <PresentationFormat>On-screen Show (4:3)</PresentationFormat>
  <Paragraphs>550</Paragraphs>
  <Slides>45</Slides>
  <Notes>23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Arial</vt:lpstr>
      <vt:lpstr>Book Antiqua</vt:lpstr>
      <vt:lpstr>Calibri</vt:lpstr>
      <vt:lpstr>Garamond</vt:lpstr>
      <vt:lpstr>Helvetica Neue</vt:lpstr>
      <vt:lpstr>Helvetica Neue Light</vt:lpstr>
      <vt:lpstr>Tahoma</vt:lpstr>
      <vt:lpstr>Times New Roman</vt:lpstr>
      <vt:lpstr>ヒラギノ角ゴ ProN W3</vt:lpstr>
      <vt:lpstr>Blank Presentation</vt:lpstr>
      <vt:lpstr>Photo Editor Photo</vt:lpstr>
      <vt:lpstr>Image</vt:lpstr>
      <vt:lpstr>PowerPoint Presentation</vt:lpstr>
      <vt:lpstr>Workflow Management System</vt:lpstr>
      <vt:lpstr>Beyond Automation</vt:lpstr>
      <vt:lpstr>Business Process Controlling</vt:lpstr>
      <vt:lpstr>Business Process Monitoring</vt:lpstr>
      <vt:lpstr>PowerPoint Presentation</vt:lpstr>
      <vt:lpstr>Process Improvement</vt:lpstr>
      <vt:lpstr>Process Quality Control</vt:lpstr>
      <vt:lpstr>Process Mining</vt:lpstr>
      <vt:lpstr>Three Types of Process Mining</vt:lpstr>
      <vt:lpstr>Event Log Construction </vt:lpstr>
      <vt:lpstr>Sample Event Log (Excel)</vt:lpstr>
      <vt:lpstr>Process Map</vt:lpstr>
      <vt:lpstr>Stats – Events over Time</vt:lpstr>
      <vt:lpstr>Stats - Case Duration</vt:lpstr>
      <vt:lpstr>Stats - Resource Usage</vt:lpstr>
      <vt:lpstr>Log of Cases</vt:lpstr>
      <vt:lpstr>Social Network</vt:lpstr>
      <vt:lpstr>Animation of Social Network</vt:lpstr>
      <vt:lpstr>Animation of Social Network</vt:lpstr>
      <vt:lpstr>Sample Call Center Problem</vt:lpstr>
      <vt:lpstr>Expected Process</vt:lpstr>
      <vt:lpstr>Inspect Data</vt:lpstr>
      <vt:lpstr>Call Center Case: Compare Actual Process</vt:lpstr>
      <vt:lpstr>Construct Log</vt:lpstr>
      <vt:lpstr>Inspect Log – Various Graphs and Statistics </vt:lpstr>
      <vt:lpstr>Discover Process – Different Algorithms are Available</vt:lpstr>
      <vt:lpstr>Heuristics Miner</vt:lpstr>
      <vt:lpstr>Add Start and End Nodes</vt:lpstr>
      <vt:lpstr>Discover Process</vt:lpstr>
      <vt:lpstr>PowerPoint Presentation</vt:lpstr>
      <vt:lpstr>Tune Level of Detail</vt:lpstr>
      <vt:lpstr>Tune Level of Detail</vt:lpstr>
      <vt:lpstr>Animate Process</vt:lpstr>
      <vt:lpstr>Process Mining Exercise</vt:lpstr>
      <vt:lpstr>Auditing Case Study</vt:lpstr>
      <vt:lpstr>Resulting Process Model</vt:lpstr>
      <vt:lpstr>Event Frequencies</vt:lpstr>
      <vt:lpstr>Simplified Map</vt:lpstr>
      <vt:lpstr>A More Detailed Map</vt:lpstr>
      <vt:lpstr>Table 2 - Frequent Patterns</vt:lpstr>
      <vt:lpstr>Table 3: Anomalous Sequences: </vt:lpstr>
      <vt:lpstr>Social Network 1</vt:lpstr>
      <vt:lpstr>Social Network 2</vt:lpstr>
      <vt:lpstr>Social Network 3</vt:lpstr>
    </vt:vector>
  </TitlesOfParts>
  <Company>Windows 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 Bao</dc:creator>
  <cp:lastModifiedBy>estohr</cp:lastModifiedBy>
  <cp:revision>87</cp:revision>
  <cp:lastPrinted>2017-04-20T15:18:29Z</cp:lastPrinted>
  <dcterms:created xsi:type="dcterms:W3CDTF">2013-04-18T00:49:52Z</dcterms:created>
  <dcterms:modified xsi:type="dcterms:W3CDTF">2017-11-12T04:54:20Z</dcterms:modified>
</cp:coreProperties>
</file>